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1" r:id="rId1"/>
  </p:sldMasterIdLst>
  <p:notesMasterIdLst>
    <p:notesMasterId r:id="rId21"/>
  </p:notesMasterIdLst>
  <p:sldIdLst>
    <p:sldId id="256" r:id="rId2"/>
    <p:sldId id="271" r:id="rId3"/>
    <p:sldId id="272" r:id="rId4"/>
    <p:sldId id="274" r:id="rId5"/>
    <p:sldId id="273" r:id="rId6"/>
    <p:sldId id="257" r:id="rId7"/>
    <p:sldId id="264" r:id="rId8"/>
    <p:sldId id="265" r:id="rId9"/>
    <p:sldId id="262" r:id="rId10"/>
    <p:sldId id="266" r:id="rId11"/>
    <p:sldId id="258" r:id="rId12"/>
    <p:sldId id="261" r:id="rId13"/>
    <p:sldId id="267" r:id="rId14"/>
    <p:sldId id="259" r:id="rId15"/>
    <p:sldId id="270" r:id="rId16"/>
    <p:sldId id="263" r:id="rId17"/>
    <p:sldId id="268" r:id="rId18"/>
    <p:sldId id="269" r:id="rId19"/>
    <p:sldId id="26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A78B24-E89B-4B5E-8936-CF1435C5E4A4}" type="datetimeFigureOut">
              <a:rPr lang="es-MX" smtClean="0"/>
              <a:pPr/>
              <a:t>04/06/2013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0AE0EB-A801-41DE-BEE5-FCF602299761}" type="slidenum">
              <a:rPr lang="es-MX" smtClean="0"/>
              <a:pPr/>
              <a:t>‹Nº›</a:t>
            </a:fld>
            <a:endParaRPr lang="es-MX"/>
          </a:p>
        </p:txBody>
      </p:sp>
    </p:spTree>
    <p:extLst>
      <p:ext uri="{BB962C8B-B14F-4D97-AF65-F5344CB8AC3E}">
        <p14:creationId xmlns:p14="http://schemas.microsoft.com/office/powerpoint/2010/main" val="365172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E10AE0EB-A801-41DE-BEE5-FCF602299761}" type="slidenum">
              <a:rPr lang="es-MX" smtClean="0"/>
              <a:pPr/>
              <a:t>6</a:t>
            </a:fld>
            <a:endParaRPr lang="es-MX"/>
          </a:p>
        </p:txBody>
      </p:sp>
    </p:spTree>
    <p:extLst>
      <p:ext uri="{BB962C8B-B14F-4D97-AF65-F5344CB8AC3E}">
        <p14:creationId xmlns:p14="http://schemas.microsoft.com/office/powerpoint/2010/main" val="2966189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E10AE0EB-A801-41DE-BEE5-FCF602299761}" type="slidenum">
              <a:rPr lang="es-MX" smtClean="0"/>
              <a:pPr/>
              <a:t>14</a:t>
            </a:fld>
            <a:endParaRPr lang="es-MX"/>
          </a:p>
        </p:txBody>
      </p:sp>
    </p:spTree>
    <p:extLst>
      <p:ext uri="{BB962C8B-B14F-4D97-AF65-F5344CB8AC3E}">
        <p14:creationId xmlns:p14="http://schemas.microsoft.com/office/powerpoint/2010/main" val="1668130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9873A385-0340-4785-A8A2-5CD4283E5BB1}" type="datetime1">
              <a:rPr lang="en-US" smtClean="0"/>
              <a:pPr/>
              <a:t>6/4/2013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‹Nº›</a:t>
            </a:fld>
            <a:endParaRPr lang="en-US" dirty="0"/>
          </a:p>
        </p:txBody>
      </p:sp>
    </p:spTree>
    <p:extLst>
      <p:ext uri="{BB962C8B-B14F-4D97-AF65-F5344CB8AC3E}">
        <p14:creationId xmlns:p14="http://schemas.microsoft.com/office/powerpoint/2010/main" val="651611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48C9E33-5574-4888-91C1-F0CCFD3027F2}" type="datetime1">
              <a:rPr lang="en-US" smtClean="0"/>
              <a:pPr/>
              <a:t>6/4/2013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‹Nº›</a:t>
            </a:fld>
            <a:endParaRPr lang="en-US" dirty="0"/>
          </a:p>
        </p:txBody>
      </p:sp>
    </p:spTree>
    <p:extLst>
      <p:ext uri="{BB962C8B-B14F-4D97-AF65-F5344CB8AC3E}">
        <p14:creationId xmlns:p14="http://schemas.microsoft.com/office/powerpoint/2010/main" val="2766102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smtClean="0"/>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B1535D4-E846-4593-AF52-624A65273DED}" type="datetime1">
              <a:rPr lang="en-US" smtClean="0"/>
              <a:pPr/>
              <a:t>6/4/2013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‹Nº›</a:t>
            </a:fld>
            <a:endParaRPr lang="en-US" dirty="0"/>
          </a:p>
        </p:txBody>
      </p:sp>
    </p:spTree>
    <p:extLst>
      <p:ext uri="{BB962C8B-B14F-4D97-AF65-F5344CB8AC3E}">
        <p14:creationId xmlns:p14="http://schemas.microsoft.com/office/powerpoint/2010/main" val="1954348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smtClean="0"/>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smtClean="0"/>
              <a:t>Haga clic para modificar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6463B1D8-82BE-4301-91EA-2A082DD6F8FD}" type="datetime1">
              <a:rPr lang="en-US" smtClean="0"/>
              <a:pPr/>
              <a:t>6/4/2013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42009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0523D9D1-F230-4DEE-9974-852F867646C0}" type="datetime1">
              <a:rPr lang="en-US" smtClean="0"/>
              <a:pPr/>
              <a:t>6/4/2013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‹Nº›</a:t>
            </a:fld>
            <a:endParaRPr lang="en-US" dirty="0"/>
          </a:p>
        </p:txBody>
      </p:sp>
    </p:spTree>
    <p:extLst>
      <p:ext uri="{BB962C8B-B14F-4D97-AF65-F5344CB8AC3E}">
        <p14:creationId xmlns:p14="http://schemas.microsoft.com/office/powerpoint/2010/main" val="22717871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4A9D57C-0224-4CD9-B223-572622293F03}" type="datetime1">
              <a:rPr lang="en-US" smtClean="0"/>
              <a:pPr/>
              <a:t>6/4/2013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‹Nº›</a:t>
            </a:fld>
            <a:endParaRPr lang="en-US" dirty="0"/>
          </a:p>
        </p:txBody>
      </p:sp>
    </p:spTree>
    <p:extLst>
      <p:ext uri="{BB962C8B-B14F-4D97-AF65-F5344CB8AC3E}">
        <p14:creationId xmlns:p14="http://schemas.microsoft.com/office/powerpoint/2010/main" val="511363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76251F1-5AAF-45A7-AF7C-E10FAE21E060}" type="datetime1">
              <a:rPr lang="en-US" smtClean="0"/>
              <a:pPr/>
              <a:t>6/4/2013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‹Nº›</a:t>
            </a:fld>
            <a:endParaRPr lang="en-US" dirty="0"/>
          </a:p>
        </p:txBody>
      </p:sp>
    </p:spTree>
    <p:extLst>
      <p:ext uri="{BB962C8B-B14F-4D97-AF65-F5344CB8AC3E}">
        <p14:creationId xmlns:p14="http://schemas.microsoft.com/office/powerpoint/2010/main" val="10084724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DBA528B-E396-46F0-9B2B-46F2222FC1DE}" type="datetime1">
              <a:rPr lang="en-US" smtClean="0"/>
              <a:pPr/>
              <a:t>6/4/2013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‹Nº›</a:t>
            </a:fld>
            <a:endParaRPr lang="en-US" dirty="0"/>
          </a:p>
        </p:txBody>
      </p:sp>
    </p:spTree>
    <p:extLst>
      <p:ext uri="{BB962C8B-B14F-4D97-AF65-F5344CB8AC3E}">
        <p14:creationId xmlns:p14="http://schemas.microsoft.com/office/powerpoint/2010/main" val="1456615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8A8C3B2-D89D-43B3-BBD9-6218D9BDCB5F}" type="datetime1">
              <a:rPr lang="en-US" smtClean="0"/>
              <a:pPr/>
              <a:t>6/4/2013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‹Nº›</a:t>
            </a:fld>
            <a:endParaRPr lang="en-US" dirty="0"/>
          </a:p>
        </p:txBody>
      </p:sp>
    </p:spTree>
    <p:extLst>
      <p:ext uri="{BB962C8B-B14F-4D97-AF65-F5344CB8AC3E}">
        <p14:creationId xmlns:p14="http://schemas.microsoft.com/office/powerpoint/2010/main" val="59051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3"/>
          <p:cNvSpPr>
            <a:spLocks noGrp="1"/>
          </p:cNvSpPr>
          <p:nvPr>
            <p:ph type="dt" sz="half" idx="10"/>
          </p:nvPr>
        </p:nvSpPr>
        <p:spPr/>
        <p:txBody>
          <a:bodyPr/>
          <a:lstStyle/>
          <a:p>
            <a:fld id="{8DBF4E2E-95BE-4B47-A2AC-636AB1625C66}" type="datetime1">
              <a:rPr lang="en-US" smtClean="0"/>
              <a:pPr/>
              <a:t>6/4/2013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‹Nº›</a:t>
            </a:fld>
            <a:endParaRPr lang="en-US" dirty="0"/>
          </a:p>
        </p:txBody>
      </p:sp>
    </p:spTree>
    <p:extLst>
      <p:ext uri="{BB962C8B-B14F-4D97-AF65-F5344CB8AC3E}">
        <p14:creationId xmlns:p14="http://schemas.microsoft.com/office/powerpoint/2010/main" val="3567824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3FDCF2F6-AEDE-47C4-91C8-B0452A98E463}" type="datetime1">
              <a:rPr lang="en-US" smtClean="0"/>
              <a:pPr/>
              <a:t>6/4/2013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‹Nº›</a:t>
            </a:fld>
            <a:endParaRPr lang="en-US" dirty="0"/>
          </a:p>
        </p:txBody>
      </p:sp>
    </p:spTree>
    <p:extLst>
      <p:ext uri="{BB962C8B-B14F-4D97-AF65-F5344CB8AC3E}">
        <p14:creationId xmlns:p14="http://schemas.microsoft.com/office/powerpoint/2010/main" val="2237742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CFF608E-DC29-4A45-AC37-737D78444BBB}" type="datetime1">
              <a:rPr lang="en-US" smtClean="0"/>
              <a:pPr/>
              <a:t>6/4/2013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‹Nº›</a:t>
            </a:fld>
            <a:endParaRPr lang="en-US" dirty="0"/>
          </a:p>
        </p:txBody>
      </p:sp>
    </p:spTree>
    <p:extLst>
      <p:ext uri="{BB962C8B-B14F-4D97-AF65-F5344CB8AC3E}">
        <p14:creationId xmlns:p14="http://schemas.microsoft.com/office/powerpoint/2010/main" val="1259996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B21E290-FA98-4FC0-9000-6C3E604E53BF}" type="datetime1">
              <a:rPr lang="en-US" smtClean="0"/>
              <a:pPr/>
              <a:t>6/4/2013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pPr/>
              <a:t>‹Nº›</a:t>
            </a:fld>
            <a:endParaRPr lang="en-US" dirty="0"/>
          </a:p>
        </p:txBody>
      </p:sp>
    </p:spTree>
    <p:extLst>
      <p:ext uri="{BB962C8B-B14F-4D97-AF65-F5344CB8AC3E}">
        <p14:creationId xmlns:p14="http://schemas.microsoft.com/office/powerpoint/2010/main" val="3803244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7" name="Date Placeholder 2"/>
          <p:cNvSpPr>
            <a:spLocks noGrp="1"/>
          </p:cNvSpPr>
          <p:nvPr>
            <p:ph type="dt" sz="half" idx="10"/>
          </p:nvPr>
        </p:nvSpPr>
        <p:spPr/>
        <p:txBody>
          <a:bodyPr/>
          <a:lstStyle/>
          <a:p>
            <a:fld id="{3DEA080B-5282-4383-890C-9B8C5EF0F90D}" type="datetime1">
              <a:rPr lang="en-US" smtClean="0"/>
              <a:pPr/>
              <a:t>6/4/2013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pPr/>
              <a:t>‹Nº›</a:t>
            </a:fld>
            <a:endParaRPr lang="en-US" dirty="0"/>
          </a:p>
        </p:txBody>
      </p:sp>
    </p:spTree>
    <p:extLst>
      <p:ext uri="{BB962C8B-B14F-4D97-AF65-F5344CB8AC3E}">
        <p14:creationId xmlns:p14="http://schemas.microsoft.com/office/powerpoint/2010/main" val="4113913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823BAB1-EEE6-40EF-8249-4CEADFC6D1B8}" type="datetime1">
              <a:rPr lang="en-US" smtClean="0"/>
              <a:pPr/>
              <a:t>6/4/2013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pPr/>
              <a:t>‹Nº›</a:t>
            </a:fld>
            <a:endParaRPr lang="en-US" dirty="0"/>
          </a:p>
        </p:txBody>
      </p:sp>
    </p:spTree>
    <p:extLst>
      <p:ext uri="{BB962C8B-B14F-4D97-AF65-F5344CB8AC3E}">
        <p14:creationId xmlns:p14="http://schemas.microsoft.com/office/powerpoint/2010/main" val="2651255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7" name="Date Placeholder 4"/>
          <p:cNvSpPr>
            <a:spLocks noGrp="1"/>
          </p:cNvSpPr>
          <p:nvPr>
            <p:ph type="dt" sz="half" idx="10"/>
          </p:nvPr>
        </p:nvSpPr>
        <p:spPr/>
        <p:txBody>
          <a:bodyPr/>
          <a:lstStyle/>
          <a:p>
            <a:fld id="{D5698A91-FAFA-4B0D-83A6-B6F44E4F4DD5}" type="datetime1">
              <a:rPr lang="en-US" smtClean="0"/>
              <a:pPr/>
              <a:t>6/4/2013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pPr/>
              <a:t>‹Nº›</a:t>
            </a:fld>
            <a:endParaRPr lang="en-US" dirty="0"/>
          </a:p>
        </p:txBody>
      </p:sp>
    </p:spTree>
    <p:extLst>
      <p:ext uri="{BB962C8B-B14F-4D97-AF65-F5344CB8AC3E}">
        <p14:creationId xmlns:p14="http://schemas.microsoft.com/office/powerpoint/2010/main" val="37359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F3D307CD-142B-447C-8DB7-04A79AD41920}" type="datetime1">
              <a:rPr lang="en-US" smtClean="0"/>
              <a:pPr/>
              <a:t>6/4/2013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‹Nº›</a:t>
            </a:fld>
            <a:endParaRPr lang="en-US" dirty="0"/>
          </a:p>
        </p:txBody>
      </p:sp>
    </p:spTree>
    <p:extLst>
      <p:ext uri="{BB962C8B-B14F-4D97-AF65-F5344CB8AC3E}">
        <p14:creationId xmlns:p14="http://schemas.microsoft.com/office/powerpoint/2010/main" val="2224838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314B6DA-DA0E-41E6-9E1B-700837C6FFAA}" type="datetime1">
              <a:rPr lang="en-US" smtClean="0"/>
              <a:pPr/>
              <a:t>6/4/2013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pPr/>
              <a:t>‹Nº›</a:t>
            </a:fld>
            <a:endParaRPr lang="en-US" dirty="0"/>
          </a:p>
        </p:txBody>
      </p:sp>
    </p:spTree>
    <p:extLst>
      <p:ext uri="{BB962C8B-B14F-4D97-AF65-F5344CB8AC3E}">
        <p14:creationId xmlns:p14="http://schemas.microsoft.com/office/powerpoint/2010/main" val="2907977253"/>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hdr="0" ft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2765" y="100518"/>
            <a:ext cx="8825658" cy="3329581"/>
          </a:xfrm>
        </p:spPr>
        <p:txBody>
          <a:bodyPr/>
          <a:lstStyle/>
          <a:p>
            <a:r>
              <a:rPr lang="es-MX" sz="4400" b="1" i="1" dirty="0"/>
              <a:t>SISTEMA DE INFORMACIÓN PARA EVALUAR EL SERVICIO QUE OFRECE LAS BIBLIOTECAS DE LA UNIVERSIDAD DE COLIMA</a:t>
            </a:r>
            <a:endParaRPr lang="es-MX" sz="4400" dirty="0"/>
          </a:p>
        </p:txBody>
      </p:sp>
      <p:sp>
        <p:nvSpPr>
          <p:cNvPr id="3" name="Subtítulo 2"/>
          <p:cNvSpPr>
            <a:spLocks noGrp="1"/>
          </p:cNvSpPr>
          <p:nvPr>
            <p:ph type="subTitle" idx="1"/>
          </p:nvPr>
        </p:nvSpPr>
        <p:spPr>
          <a:xfrm>
            <a:off x="329043" y="3495540"/>
            <a:ext cx="8825658" cy="861420"/>
          </a:xfrm>
        </p:spPr>
        <p:txBody>
          <a:bodyPr>
            <a:normAutofit/>
          </a:bodyPr>
          <a:lstStyle/>
          <a:p>
            <a:r>
              <a:rPr lang="es-MX" dirty="0" smtClean="0"/>
              <a:t>Proyecto Integrador</a:t>
            </a:r>
            <a:endParaRPr lang="es-MX" sz="1800" b="1" dirty="0" smtClean="0">
              <a:solidFill>
                <a:schemeClr val="accent3">
                  <a:lumMod val="60000"/>
                  <a:lumOff val="40000"/>
                </a:schemeClr>
              </a:solidFill>
              <a:effectLst>
                <a:outerShdw blurRad="38100" dist="38100" dir="2700000" algn="tl">
                  <a:srgbClr val="000000">
                    <a:alpha val="43137"/>
                  </a:srgbClr>
                </a:outerShdw>
              </a:effectLst>
            </a:endParaRPr>
          </a:p>
          <a:p>
            <a:endParaRPr lang="es-MX" b="1" dirty="0">
              <a:solidFill>
                <a:schemeClr val="accent3">
                  <a:lumMod val="60000"/>
                  <a:lumOff val="40000"/>
                </a:schemeClr>
              </a:solidFill>
              <a:effectLst>
                <a:outerShdw blurRad="38100" dist="38100" dir="2700000" algn="tl">
                  <a:srgbClr val="000000">
                    <a:alpha val="43137"/>
                  </a:srgbClr>
                </a:outerShdw>
              </a:effectLst>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0125" y="3430099"/>
            <a:ext cx="5788292" cy="3257891"/>
          </a:xfrm>
          <a:prstGeom prst="rect">
            <a:avLst/>
          </a:prstGeom>
        </p:spPr>
      </p:pic>
      <p:pic>
        <p:nvPicPr>
          <p:cNvPr id="7" name="Imagen 6"/>
          <p:cNvPicPr/>
          <p:nvPr/>
        </p:nvPicPr>
        <p:blipFill rotWithShape="1">
          <a:blip r:embed="rId3">
            <a:extLst>
              <a:ext uri="{28A0092B-C50C-407E-A947-70E740481C1C}">
                <a14:useLocalDpi xmlns:a14="http://schemas.microsoft.com/office/drawing/2010/main" val="0"/>
              </a:ext>
            </a:extLst>
          </a:blip>
          <a:srcRect l="19472" r="22442" b="18934"/>
          <a:stretch/>
        </p:blipFill>
        <p:spPr bwMode="auto">
          <a:xfrm>
            <a:off x="8049008" y="35077"/>
            <a:ext cx="2211387" cy="2047742"/>
          </a:xfrm>
          <a:prstGeom prst="rect">
            <a:avLst/>
          </a:prstGeom>
          <a:noFill/>
          <a:ln>
            <a:noFill/>
          </a:ln>
          <a:extLst>
            <a:ext uri="{53640926-AAD7-44D8-BBD7-CCE9431645EC}">
              <a14:shadowObscured xmlns:a14="http://schemas.microsoft.com/office/drawing/2010/main"/>
            </a:ext>
          </a:extLst>
        </p:spPr>
      </p:pic>
      <p:sp>
        <p:nvSpPr>
          <p:cNvPr id="8" name="CuadroTexto 7"/>
          <p:cNvSpPr txBox="1"/>
          <p:nvPr/>
        </p:nvSpPr>
        <p:spPr>
          <a:xfrm>
            <a:off x="579549" y="4597758"/>
            <a:ext cx="3810659" cy="1754326"/>
          </a:xfrm>
          <a:prstGeom prst="rect">
            <a:avLst/>
          </a:prstGeom>
          <a:noFill/>
        </p:spPr>
        <p:txBody>
          <a:bodyPr wrap="none" rtlCol="0">
            <a:spAutoFit/>
          </a:bodyPr>
          <a:lstStyle/>
          <a:p>
            <a:r>
              <a:rPr lang="es-MX" b="1" dirty="0" smtClean="0">
                <a:solidFill>
                  <a:schemeClr val="accent3">
                    <a:lumMod val="60000"/>
                    <a:lumOff val="40000"/>
                  </a:schemeClr>
                </a:solidFill>
                <a:effectLst>
                  <a:outerShdw blurRad="38100" dist="38100" dir="2700000" algn="tl">
                    <a:srgbClr val="000000">
                      <a:alpha val="43137"/>
                    </a:srgbClr>
                  </a:outerShdw>
                </a:effectLst>
              </a:rPr>
              <a:t>EQUIPO 4</a:t>
            </a:r>
            <a:r>
              <a:rPr lang="es-MX" dirty="0" smtClean="0"/>
              <a:t/>
            </a:r>
            <a:br>
              <a:rPr lang="es-MX" dirty="0" smtClean="0"/>
            </a:br>
            <a:r>
              <a:rPr lang="es-MX" dirty="0" smtClean="0"/>
              <a:t>Edsel Barbosa González</a:t>
            </a:r>
          </a:p>
          <a:p>
            <a:r>
              <a:rPr lang="es-MX" dirty="0" smtClean="0"/>
              <a:t>Manuel Alejandro Damián Pérez</a:t>
            </a:r>
          </a:p>
          <a:p>
            <a:r>
              <a:rPr lang="es-MX" dirty="0" smtClean="0"/>
              <a:t>José Luis Garza Gallegos</a:t>
            </a:r>
          </a:p>
          <a:p>
            <a:r>
              <a:rPr lang="es-MX" dirty="0" smtClean="0"/>
              <a:t>Kevin Roberto Gómez Peralta</a:t>
            </a:r>
            <a:br>
              <a:rPr lang="es-MX" dirty="0" smtClean="0"/>
            </a:br>
            <a:r>
              <a:rPr lang="es-MX" dirty="0" smtClean="0"/>
              <a:t>Amayelli Itzel Silva Contreras</a:t>
            </a:r>
          </a:p>
        </p:txBody>
      </p:sp>
    </p:spTree>
    <p:extLst>
      <p:ext uri="{BB962C8B-B14F-4D97-AF65-F5344CB8AC3E}">
        <p14:creationId xmlns:p14="http://schemas.microsoft.com/office/powerpoint/2010/main" val="660595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8533" y="4020166"/>
            <a:ext cx="9404723" cy="1400530"/>
          </a:xfrm>
        </p:spPr>
        <p:txBody>
          <a:bodyPr/>
          <a:lstStyle/>
          <a:p>
            <a:pPr algn="just"/>
            <a:r>
              <a:rPr lang="es-MX" sz="2400" dirty="0" smtClean="0"/>
              <a:t>El problema es </a:t>
            </a:r>
            <a:r>
              <a:rPr lang="es-MX" sz="2400" dirty="0"/>
              <a:t>que no se sabe si todas las bibliotecas, en este caso de la Universidad de Colima tienen un sistema o alguna forma de evaluar las condiciones y servicios que se prestan en </a:t>
            </a:r>
            <a:r>
              <a:rPr lang="es-MX" sz="2400" dirty="0" smtClean="0"/>
              <a:t>ellas.</a:t>
            </a:r>
            <a:endParaRPr lang="es-MX" sz="2400" dirty="0"/>
          </a:p>
        </p:txBody>
      </p:sp>
      <p:sp>
        <p:nvSpPr>
          <p:cNvPr id="4" name="Marcador de número de diapositiva 3"/>
          <p:cNvSpPr>
            <a:spLocks noGrp="1"/>
          </p:cNvSpPr>
          <p:nvPr>
            <p:ph type="sldNum" sz="quarter" idx="12"/>
          </p:nvPr>
        </p:nvSpPr>
        <p:spPr/>
        <p:txBody>
          <a:bodyPr/>
          <a:lstStyle/>
          <a:p>
            <a:fld id="{D57F1E4F-1CFF-5643-939E-02111984F565}" type="slidenum">
              <a:rPr lang="en-US" smtClean="0"/>
              <a:pPr/>
              <a:t>10</a:t>
            </a:fld>
            <a:endParaRPr lang="en-US" dirty="0"/>
          </a:p>
        </p:txBody>
      </p:sp>
      <p:pic>
        <p:nvPicPr>
          <p:cNvPr id="5" name="Imagen 4"/>
          <p:cNvPicPr/>
          <p:nvPr/>
        </p:nvPicPr>
        <p:blipFill>
          <a:blip r:embed="rId2" cstate="print">
            <a:extLst>
              <a:ext uri="{28A0092B-C50C-407E-A947-70E740481C1C}">
                <a14:useLocalDpi xmlns:a14="http://schemas.microsoft.com/office/drawing/2010/main" val="0"/>
              </a:ext>
            </a:extLst>
          </a:blip>
          <a:stretch>
            <a:fillRect/>
          </a:stretch>
        </p:blipFill>
        <p:spPr>
          <a:xfrm>
            <a:off x="700683" y="1043270"/>
            <a:ext cx="4673600" cy="2628900"/>
          </a:xfrm>
          <a:prstGeom prst="rect">
            <a:avLst/>
          </a:prstGeom>
          <a:ln>
            <a:noFill/>
          </a:ln>
          <a:effectLst>
            <a:outerShdw blurRad="292100" dist="139700" dir="2700000" algn="tl" rotWithShape="0">
              <a:srgbClr val="333333">
                <a:alpha val="65000"/>
              </a:srgbClr>
            </a:outerShdw>
          </a:effectLst>
        </p:spPr>
      </p:pic>
      <p:sp>
        <p:nvSpPr>
          <p:cNvPr id="6" name="Rectángulo 5"/>
          <p:cNvSpPr/>
          <p:nvPr/>
        </p:nvSpPr>
        <p:spPr>
          <a:xfrm>
            <a:off x="1149216" y="494906"/>
            <a:ext cx="5323637" cy="584775"/>
          </a:xfrm>
          <a:prstGeom prst="rect">
            <a:avLst/>
          </a:prstGeom>
        </p:spPr>
        <p:txBody>
          <a:bodyPr wrap="none">
            <a:spAutoFit/>
          </a:bodyPr>
          <a:lstStyle/>
          <a:p>
            <a:r>
              <a:rPr lang="es-ES" sz="3200" dirty="0">
                <a:latin typeface="Calibri" panose="020F0502020204030204" pitchFamily="34" charset="0"/>
                <a:ea typeface="Calibri" panose="020F0502020204030204" pitchFamily="34" charset="0"/>
                <a:cs typeface="Times New Roman" panose="02020603050405020304" pitchFamily="18" charset="0"/>
              </a:rPr>
              <a:t>INVESTIGACION PREELIMINAR:</a:t>
            </a:r>
            <a:endParaRPr lang="es-MX" sz="3200" dirty="0"/>
          </a:p>
        </p:txBody>
      </p:sp>
      <p:sp>
        <p:nvSpPr>
          <p:cNvPr id="7" name="Rectángulo 6"/>
          <p:cNvSpPr/>
          <p:nvPr/>
        </p:nvSpPr>
        <p:spPr>
          <a:xfrm>
            <a:off x="5645240" y="1326222"/>
            <a:ext cx="6096000" cy="1477328"/>
          </a:xfrm>
          <a:prstGeom prst="rect">
            <a:avLst/>
          </a:prstGeom>
        </p:spPr>
        <p:txBody>
          <a:bodyPr>
            <a:spAutoFit/>
          </a:bodyPr>
          <a:lstStyle/>
          <a:p>
            <a:pPr algn="just">
              <a:spcAft>
                <a:spcPts val="0"/>
              </a:spcAft>
            </a:pPr>
            <a:r>
              <a:rPr lang="es-MX" dirty="0">
                <a:latin typeface="Calibri" panose="020F0502020204030204" pitchFamily="34" charset="0"/>
                <a:ea typeface="Calibri" panose="020F0502020204030204" pitchFamily="34" charset="0"/>
              </a:rPr>
              <a:t>El costo para realizar este Sistema sería relativamente poco, </a:t>
            </a:r>
            <a:r>
              <a:rPr lang="es-MX" dirty="0" smtClean="0">
                <a:latin typeface="Calibri" panose="020F0502020204030204" pitchFamily="34" charset="0"/>
                <a:ea typeface="Calibri" panose="020F0502020204030204" pitchFamily="34" charset="0"/>
              </a:rPr>
              <a:t>ya que la Universidad nos </a:t>
            </a:r>
            <a:r>
              <a:rPr lang="es-MX" dirty="0">
                <a:latin typeface="Calibri" panose="020F0502020204030204" pitchFamily="34" charset="0"/>
                <a:ea typeface="Calibri" panose="020F0502020204030204" pitchFamily="34" charset="0"/>
              </a:rPr>
              <a:t>proporcionarían los materiales necesarios para realizarlo</a:t>
            </a:r>
            <a:r>
              <a:rPr lang="es-MX" dirty="0" smtClean="0">
                <a:latin typeface="Calibri" panose="020F0502020204030204" pitchFamily="34" charset="0"/>
                <a:ea typeface="Calibri" panose="020F0502020204030204" pitchFamily="34" charset="0"/>
              </a:rPr>
              <a:t>. En lo que se gasto fue el  ir a realizar las investigaciones de campo al ir a la biblioteca y realizar las preguntas correspondientes. </a:t>
            </a:r>
          </a:p>
        </p:txBody>
      </p:sp>
    </p:spTree>
    <p:extLst>
      <p:ext uri="{BB962C8B-B14F-4D97-AF65-F5344CB8AC3E}">
        <p14:creationId xmlns:p14="http://schemas.microsoft.com/office/powerpoint/2010/main" val="38308120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Diagramas</a:t>
            </a:r>
            <a:endParaRPr lang="es-MX" dirty="0"/>
          </a:p>
        </p:txBody>
      </p:sp>
      <p:sp>
        <p:nvSpPr>
          <p:cNvPr id="4" name="Marcador de número de diapositiva 3"/>
          <p:cNvSpPr>
            <a:spLocks noGrp="1"/>
          </p:cNvSpPr>
          <p:nvPr>
            <p:ph type="sldNum" sz="quarter" idx="12"/>
          </p:nvPr>
        </p:nvSpPr>
        <p:spPr/>
        <p:txBody>
          <a:bodyPr/>
          <a:lstStyle/>
          <a:p>
            <a:fld id="{D57F1E4F-1CFF-5643-939E-02111984F565}" type="slidenum">
              <a:rPr lang="en-US" smtClean="0"/>
              <a:pPr/>
              <a:t>11</a:t>
            </a:fld>
            <a:endParaRPr lang="en-US" dirty="0"/>
          </a:p>
        </p:txBody>
      </p:sp>
      <p:pic>
        <p:nvPicPr>
          <p:cNvPr id="2050" name="Picture 2"/>
          <p:cNvPicPr>
            <a:picLocks noChangeAspect="1" noChangeArrowheads="1"/>
          </p:cNvPicPr>
          <p:nvPr/>
        </p:nvPicPr>
        <p:blipFill>
          <a:blip r:embed="rId2"/>
          <a:srcRect/>
          <a:stretch>
            <a:fillRect/>
          </a:stretch>
        </p:blipFill>
        <p:spPr bwMode="auto">
          <a:xfrm>
            <a:off x="700088" y="1295400"/>
            <a:ext cx="9239107" cy="5129213"/>
          </a:xfrm>
          <a:prstGeom prst="rect">
            <a:avLst/>
          </a:prstGeom>
          <a:noFill/>
          <a:ln w="9525">
            <a:noFill/>
            <a:miter lim="800000"/>
            <a:headEnd/>
            <a:tailEnd/>
          </a:ln>
          <a:effectLst/>
        </p:spPr>
      </p:pic>
    </p:spTree>
    <p:extLst>
      <p:ext uri="{BB962C8B-B14F-4D97-AF65-F5344CB8AC3E}">
        <p14:creationId xmlns:p14="http://schemas.microsoft.com/office/powerpoint/2010/main" val="3068124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D57F1E4F-1CFF-5643-939E-02111984F565}" type="slidenum">
              <a:rPr lang="en-US" smtClean="0"/>
              <a:pPr/>
              <a:t>12</a:t>
            </a:fld>
            <a:endParaRPr lang="en-US" dirty="0"/>
          </a:p>
        </p:txBody>
      </p:sp>
      <p:pic>
        <p:nvPicPr>
          <p:cNvPr id="2" name="Picture 2"/>
          <p:cNvPicPr>
            <a:picLocks noChangeAspect="1" noChangeArrowheads="1"/>
          </p:cNvPicPr>
          <p:nvPr/>
        </p:nvPicPr>
        <p:blipFill>
          <a:blip r:embed="rId2"/>
          <a:srcRect/>
          <a:stretch>
            <a:fillRect/>
          </a:stretch>
        </p:blipFill>
        <p:spPr bwMode="auto">
          <a:xfrm>
            <a:off x="227597" y="812634"/>
            <a:ext cx="10218685" cy="5684420"/>
          </a:xfrm>
          <a:prstGeom prst="rect">
            <a:avLst/>
          </a:prstGeom>
          <a:noFill/>
          <a:ln w="9525">
            <a:noFill/>
            <a:miter lim="800000"/>
            <a:headEnd/>
            <a:tailEnd/>
          </a:ln>
        </p:spPr>
      </p:pic>
    </p:spTree>
    <p:extLst>
      <p:ext uri="{BB962C8B-B14F-4D97-AF65-F5344CB8AC3E}">
        <p14:creationId xmlns:p14="http://schemas.microsoft.com/office/powerpoint/2010/main" val="8198989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Diseño de Software</a:t>
            </a:r>
            <a:br>
              <a:rPr lang="es-MX" dirty="0" smtClean="0"/>
            </a:br>
            <a:r>
              <a:rPr lang="es-MX" dirty="0" smtClean="0"/>
              <a:t> (Diagramas)</a:t>
            </a:r>
            <a:endParaRPr lang="es-MX" dirty="0"/>
          </a:p>
        </p:txBody>
      </p:sp>
      <p:sp>
        <p:nvSpPr>
          <p:cNvPr id="3" name="Marcador de fecha 2"/>
          <p:cNvSpPr>
            <a:spLocks noGrp="1"/>
          </p:cNvSpPr>
          <p:nvPr>
            <p:ph type="dt" sz="half" idx="10"/>
          </p:nvPr>
        </p:nvSpPr>
        <p:spPr/>
        <p:txBody>
          <a:bodyPr/>
          <a:lstStyle/>
          <a:p>
            <a:fld id="{3DEA080B-5282-4383-890C-9B8C5EF0F90D}" type="datetime1">
              <a:rPr lang="en-US" smtClean="0"/>
              <a:pPr/>
              <a:t>6/4/2013</a:t>
            </a:fld>
            <a:endParaRPr lang="en-US" dirty="0"/>
          </a:p>
        </p:txBody>
      </p:sp>
      <p:sp>
        <p:nvSpPr>
          <p:cNvPr id="4" name="Marcador de número de diapositiva 3"/>
          <p:cNvSpPr>
            <a:spLocks noGrp="1"/>
          </p:cNvSpPr>
          <p:nvPr>
            <p:ph type="sldNum" sz="quarter" idx="12"/>
          </p:nvPr>
        </p:nvSpPr>
        <p:spPr/>
        <p:txBody>
          <a:bodyPr/>
          <a:lstStyle/>
          <a:p>
            <a:fld id="{D57F1E4F-1CFF-5643-939E-02111984F565}" type="slidenum">
              <a:rPr lang="en-US" smtClean="0"/>
              <a:pPr/>
              <a:t>13</a:t>
            </a:fld>
            <a:endParaRPr lang="en-US" dirty="0"/>
          </a:p>
        </p:txBody>
      </p:sp>
      <p:pic>
        <p:nvPicPr>
          <p:cNvPr id="6" name="Imagen 5"/>
          <p:cNvPicPr/>
          <p:nvPr/>
        </p:nvPicPr>
        <p:blipFill rotWithShape="1">
          <a:blip r:embed="rId2" cstate="print"/>
          <a:srcRect l="28421" t="27972" r="29711" b="13397"/>
          <a:stretch/>
        </p:blipFill>
        <p:spPr bwMode="auto">
          <a:xfrm>
            <a:off x="64395" y="1809482"/>
            <a:ext cx="5702354" cy="5048518"/>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7" name="Imagen 6"/>
          <p:cNvPicPr/>
          <p:nvPr/>
        </p:nvPicPr>
        <p:blipFill>
          <a:blip r:embed="rId3" cstate="print"/>
          <a:srcRect/>
          <a:stretch>
            <a:fillRect/>
          </a:stretch>
        </p:blipFill>
        <p:spPr bwMode="auto">
          <a:xfrm>
            <a:off x="5911403" y="2975020"/>
            <a:ext cx="6280597" cy="3779949"/>
          </a:xfrm>
          <a:prstGeom prst="rect">
            <a:avLst/>
          </a:prstGeom>
          <a:ln>
            <a:noFill/>
          </a:ln>
          <a:effectLst>
            <a:outerShdw blurRad="292100" dist="139700" dir="2700000" algn="tl" rotWithShape="0">
              <a:srgbClr val="333333">
                <a:alpha val="65000"/>
              </a:srgbClr>
            </a:outerShdw>
          </a:effectLst>
        </p:spPr>
      </p:pic>
      <p:pic>
        <p:nvPicPr>
          <p:cNvPr id="8" name="Imagen 7"/>
          <p:cNvPicPr/>
          <p:nvPr/>
        </p:nvPicPr>
        <p:blipFill rotWithShape="1">
          <a:blip r:embed="rId4" cstate="print"/>
          <a:srcRect l="16973" t="15999" r="18363" b="10042"/>
          <a:stretch/>
        </p:blipFill>
        <p:spPr bwMode="auto">
          <a:xfrm>
            <a:off x="7876594" y="49848"/>
            <a:ext cx="4348480" cy="27959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6151287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SISTEMA</a:t>
            </a:r>
            <a:endParaRPr lang="es-MX" dirty="0"/>
          </a:p>
        </p:txBody>
      </p:sp>
      <p:sp>
        <p:nvSpPr>
          <p:cNvPr id="4" name="Marcador de número de diapositiva 3"/>
          <p:cNvSpPr>
            <a:spLocks noGrp="1"/>
          </p:cNvSpPr>
          <p:nvPr>
            <p:ph type="sldNum" sz="quarter" idx="12"/>
          </p:nvPr>
        </p:nvSpPr>
        <p:spPr/>
        <p:txBody>
          <a:bodyPr/>
          <a:lstStyle/>
          <a:p>
            <a:fld id="{D57F1E4F-1CFF-5643-939E-02111984F565}" type="slidenum">
              <a:rPr lang="en-US" smtClean="0"/>
              <a:pPr/>
              <a:t>14</a:t>
            </a:fld>
            <a:endParaRPr lang="en-US" dirty="0"/>
          </a:p>
        </p:txBody>
      </p:sp>
      <p:pic>
        <p:nvPicPr>
          <p:cNvPr id="3" name="Imagen 2"/>
          <p:cNvPicPr>
            <a:picLocks noChangeAspect="1"/>
          </p:cNvPicPr>
          <p:nvPr/>
        </p:nvPicPr>
        <p:blipFill rotWithShape="1">
          <a:blip r:embed="rId3"/>
          <a:srcRect l="44721" t="40167" r="5986" b="15713"/>
          <a:stretch/>
        </p:blipFill>
        <p:spPr>
          <a:xfrm>
            <a:off x="3168202" y="295729"/>
            <a:ext cx="6413679" cy="3227490"/>
          </a:xfrm>
          <a:prstGeom prst="rect">
            <a:avLst/>
          </a:prstGeom>
        </p:spPr>
      </p:pic>
      <p:pic>
        <p:nvPicPr>
          <p:cNvPr id="9" name="Imagen 8"/>
          <p:cNvPicPr>
            <a:picLocks noChangeAspect="1"/>
          </p:cNvPicPr>
          <p:nvPr/>
        </p:nvPicPr>
        <p:blipFill rotWithShape="1">
          <a:blip r:embed="rId4"/>
          <a:srcRect l="44721" t="40836" r="6282" b="15185"/>
          <a:stretch/>
        </p:blipFill>
        <p:spPr>
          <a:xfrm>
            <a:off x="0" y="3757179"/>
            <a:ext cx="6375042" cy="3217117"/>
          </a:xfrm>
          <a:prstGeom prst="rect">
            <a:avLst/>
          </a:prstGeom>
        </p:spPr>
      </p:pic>
      <p:pic>
        <p:nvPicPr>
          <p:cNvPr id="10" name="Imagen 9"/>
          <p:cNvPicPr>
            <a:picLocks noChangeAspect="1"/>
          </p:cNvPicPr>
          <p:nvPr/>
        </p:nvPicPr>
        <p:blipFill rotWithShape="1">
          <a:blip r:embed="rId5"/>
          <a:srcRect l="44721" t="40534" r="5887" b="15711"/>
          <a:stretch/>
        </p:blipFill>
        <p:spPr>
          <a:xfrm>
            <a:off x="5928021" y="3657239"/>
            <a:ext cx="6426559" cy="3200761"/>
          </a:xfrm>
          <a:prstGeom prst="rect">
            <a:avLst/>
          </a:prstGeom>
        </p:spPr>
      </p:pic>
    </p:spTree>
    <p:extLst>
      <p:ext uri="{BB962C8B-B14F-4D97-AF65-F5344CB8AC3E}">
        <p14:creationId xmlns:p14="http://schemas.microsoft.com/office/powerpoint/2010/main" val="5994879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3DEA080B-5282-4383-890C-9B8C5EF0F90D}" type="datetime1">
              <a:rPr lang="en-US" smtClean="0"/>
              <a:pPr/>
              <a:t>6/4/2013</a:t>
            </a:fld>
            <a:endParaRPr lang="en-US" dirty="0"/>
          </a:p>
        </p:txBody>
      </p:sp>
      <p:sp>
        <p:nvSpPr>
          <p:cNvPr id="4" name="Marcador de número de diapositiva 3"/>
          <p:cNvSpPr>
            <a:spLocks noGrp="1"/>
          </p:cNvSpPr>
          <p:nvPr>
            <p:ph type="sldNum" sz="quarter" idx="12"/>
          </p:nvPr>
        </p:nvSpPr>
        <p:spPr/>
        <p:txBody>
          <a:bodyPr/>
          <a:lstStyle/>
          <a:p>
            <a:fld id="{D57F1E4F-1CFF-5643-939E-02111984F565}" type="slidenum">
              <a:rPr lang="en-US" smtClean="0"/>
              <a:pPr/>
              <a:t>15</a:t>
            </a:fld>
            <a:endParaRPr lang="en-US" dirty="0"/>
          </a:p>
        </p:txBody>
      </p:sp>
      <p:pic>
        <p:nvPicPr>
          <p:cNvPr id="6" name="Imagen 5"/>
          <p:cNvPicPr>
            <a:picLocks noChangeAspect="1"/>
          </p:cNvPicPr>
          <p:nvPr/>
        </p:nvPicPr>
        <p:blipFill rotWithShape="1">
          <a:blip r:embed="rId2"/>
          <a:srcRect l="44622" t="40243" r="5986" b="45849"/>
          <a:stretch/>
        </p:blipFill>
        <p:spPr>
          <a:xfrm>
            <a:off x="2228046" y="1063416"/>
            <a:ext cx="6426559" cy="1017431"/>
          </a:xfrm>
          <a:prstGeom prst="rect">
            <a:avLst/>
          </a:prstGeom>
        </p:spPr>
      </p:pic>
      <p:pic>
        <p:nvPicPr>
          <p:cNvPr id="7" name="Imagen 6"/>
          <p:cNvPicPr>
            <a:picLocks noChangeAspect="1"/>
          </p:cNvPicPr>
          <p:nvPr/>
        </p:nvPicPr>
        <p:blipFill rotWithShape="1">
          <a:blip r:embed="rId3"/>
          <a:srcRect l="44623" t="40075" r="5886" b="15711"/>
          <a:stretch/>
        </p:blipFill>
        <p:spPr>
          <a:xfrm>
            <a:off x="-103031" y="2767348"/>
            <a:ext cx="6439438" cy="3234326"/>
          </a:xfrm>
          <a:prstGeom prst="rect">
            <a:avLst/>
          </a:prstGeom>
        </p:spPr>
      </p:pic>
      <p:pic>
        <p:nvPicPr>
          <p:cNvPr id="5" name="Imagen 4"/>
          <p:cNvPicPr>
            <a:picLocks noChangeAspect="1"/>
          </p:cNvPicPr>
          <p:nvPr/>
        </p:nvPicPr>
        <p:blipFill rotWithShape="1">
          <a:blip r:embed="rId4"/>
          <a:srcRect l="45018" t="40323" r="5886" b="15299"/>
          <a:stretch/>
        </p:blipFill>
        <p:spPr>
          <a:xfrm>
            <a:off x="5804078" y="3554275"/>
            <a:ext cx="6387922" cy="3246301"/>
          </a:xfrm>
          <a:prstGeom prst="rect">
            <a:avLst/>
          </a:prstGeom>
        </p:spPr>
      </p:pic>
    </p:spTree>
    <p:extLst>
      <p:ext uri="{BB962C8B-B14F-4D97-AF65-F5344CB8AC3E}">
        <p14:creationId xmlns:p14="http://schemas.microsoft.com/office/powerpoint/2010/main" val="1918742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3DEA080B-5282-4383-890C-9B8C5EF0F90D}" type="datetime1">
              <a:rPr lang="en-US" smtClean="0"/>
              <a:pPr/>
              <a:t>6/4/2013</a:t>
            </a:fld>
            <a:endParaRPr lang="en-US" dirty="0"/>
          </a:p>
        </p:txBody>
      </p:sp>
      <p:sp>
        <p:nvSpPr>
          <p:cNvPr id="4" name="Marcador de número de diapositiva 3"/>
          <p:cNvSpPr>
            <a:spLocks noGrp="1"/>
          </p:cNvSpPr>
          <p:nvPr>
            <p:ph type="sldNum" sz="quarter" idx="12"/>
          </p:nvPr>
        </p:nvSpPr>
        <p:spPr/>
        <p:txBody>
          <a:bodyPr/>
          <a:lstStyle/>
          <a:p>
            <a:fld id="{D57F1E4F-1CFF-5643-939E-02111984F565}" type="slidenum">
              <a:rPr lang="en-US" smtClean="0"/>
              <a:pPr/>
              <a:t>16</a:t>
            </a:fld>
            <a:endParaRPr lang="en-US" dirty="0"/>
          </a:p>
        </p:txBody>
      </p:sp>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82308" cy="6858000"/>
          </a:xfrm>
          <a:prstGeom prst="rect">
            <a:avLst/>
          </a:prstGeom>
        </p:spPr>
      </p:pic>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218" y="8432"/>
            <a:ext cx="5670490" cy="3317032"/>
          </a:xfrm>
          <a:prstGeom prst="rect">
            <a:avLst/>
          </a:prstGeom>
        </p:spPr>
      </p:pic>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2050" y="3429000"/>
            <a:ext cx="5670490" cy="3317032"/>
          </a:xfrm>
          <a:prstGeom prst="rect">
            <a:avLst/>
          </a:prstGeom>
        </p:spPr>
      </p:pic>
      <p:pic>
        <p:nvPicPr>
          <p:cNvPr id="14" name="Imagen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7238" y="1166952"/>
            <a:ext cx="2174762" cy="4020645"/>
          </a:xfrm>
          <a:prstGeom prst="rect">
            <a:avLst/>
          </a:prstGeom>
        </p:spPr>
      </p:pic>
    </p:spTree>
    <p:extLst>
      <p:ext uri="{BB962C8B-B14F-4D97-AF65-F5344CB8AC3E}">
        <p14:creationId xmlns:p14="http://schemas.microsoft.com/office/powerpoint/2010/main" val="11429158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Cálculo</a:t>
            </a:r>
            <a:endParaRPr lang="es-MX" dirty="0"/>
          </a:p>
        </p:txBody>
      </p:sp>
      <p:sp>
        <p:nvSpPr>
          <p:cNvPr id="3" name="Marcador de fecha 2"/>
          <p:cNvSpPr>
            <a:spLocks noGrp="1"/>
          </p:cNvSpPr>
          <p:nvPr>
            <p:ph type="dt" sz="half" idx="10"/>
          </p:nvPr>
        </p:nvSpPr>
        <p:spPr/>
        <p:txBody>
          <a:bodyPr/>
          <a:lstStyle/>
          <a:p>
            <a:fld id="{3DEA080B-5282-4383-890C-9B8C5EF0F90D}" type="datetime1">
              <a:rPr lang="en-US" smtClean="0"/>
              <a:pPr/>
              <a:t>6/4/2013</a:t>
            </a:fld>
            <a:endParaRPr lang="en-US" dirty="0"/>
          </a:p>
        </p:txBody>
      </p:sp>
      <p:sp>
        <p:nvSpPr>
          <p:cNvPr id="4" name="Marcador de número de diapositiva 3"/>
          <p:cNvSpPr>
            <a:spLocks noGrp="1"/>
          </p:cNvSpPr>
          <p:nvPr>
            <p:ph type="sldNum" sz="quarter" idx="12"/>
          </p:nvPr>
        </p:nvSpPr>
        <p:spPr/>
        <p:txBody>
          <a:bodyPr/>
          <a:lstStyle/>
          <a:p>
            <a:fld id="{D57F1E4F-1CFF-5643-939E-02111984F565}" type="slidenum">
              <a:rPr lang="en-US" smtClean="0"/>
              <a:pPr/>
              <a:t>17</a:t>
            </a:fld>
            <a:endParaRPr lang="en-US" dirty="0"/>
          </a:p>
        </p:txBody>
      </p:sp>
      <p:pic>
        <p:nvPicPr>
          <p:cNvPr id="5" name="Imagen 4"/>
          <p:cNvPicPr/>
          <p:nvPr/>
        </p:nvPicPr>
        <p:blipFill>
          <a:blip r:embed="rId2" cstate="print">
            <a:extLst>
              <a:ext uri="{28A0092B-C50C-407E-A947-70E740481C1C}">
                <a14:useLocalDpi xmlns:a14="http://schemas.microsoft.com/office/drawing/2010/main" val="0"/>
              </a:ext>
            </a:extLst>
          </a:blip>
          <a:stretch>
            <a:fillRect/>
          </a:stretch>
        </p:blipFill>
        <p:spPr>
          <a:xfrm>
            <a:off x="189858" y="4792752"/>
            <a:ext cx="2457450" cy="1857375"/>
          </a:xfrm>
          <a:prstGeom prst="rect">
            <a:avLst/>
          </a:prstGeom>
          <a:ln>
            <a:noFill/>
          </a:ln>
          <a:effectLst>
            <a:outerShdw blurRad="292100" dist="139700" dir="2700000" algn="tl" rotWithShape="0">
              <a:srgbClr val="333333">
                <a:alpha val="65000"/>
              </a:srgbClr>
            </a:outerShdw>
          </a:effectLst>
        </p:spPr>
      </p:pic>
      <p:sp>
        <p:nvSpPr>
          <p:cNvPr id="8" name="Rectángulo 7"/>
          <p:cNvSpPr/>
          <p:nvPr/>
        </p:nvSpPr>
        <p:spPr>
          <a:xfrm>
            <a:off x="3025707" y="1867784"/>
            <a:ext cx="7248979" cy="2585323"/>
          </a:xfrm>
          <a:prstGeom prst="rect">
            <a:avLst/>
          </a:prstGeom>
        </p:spPr>
        <p:txBody>
          <a:bodyPr wrap="square">
            <a:spAutoFit/>
          </a:bodyPr>
          <a:lstStyle/>
          <a:p>
            <a:r>
              <a:rPr lang="es-MX" dirty="0" smtClean="0">
                <a:latin typeface="Arial" panose="020B0604020202020204" pitchFamily="34" charset="0"/>
                <a:ea typeface="Calibri" panose="020F0502020204030204" pitchFamily="34" charset="0"/>
                <a:cs typeface="Arial" panose="020B0604020202020204" pitchFamily="34" charset="0"/>
              </a:rPr>
              <a:t>Para la materia de Cálculo se nos planteó un problema con relación a lo visto el cual es: Se </a:t>
            </a:r>
            <a:r>
              <a:rPr lang="es-MX" dirty="0">
                <a:latin typeface="Arial" panose="020B0604020202020204" pitchFamily="34" charset="0"/>
                <a:ea typeface="Calibri" panose="020F0502020204030204" pitchFamily="34" charset="0"/>
                <a:cs typeface="Arial" panose="020B0604020202020204" pitchFamily="34" charset="0"/>
              </a:rPr>
              <a:t>nos ha pedido la edición de un disco compacto (CD) con el </a:t>
            </a:r>
            <a:r>
              <a:rPr lang="es-MX" dirty="0" smtClean="0">
                <a:latin typeface="Arial" panose="020B0604020202020204" pitchFamily="34" charset="0"/>
                <a:ea typeface="Calibri" panose="020F0502020204030204" pitchFamily="34" charset="0"/>
                <a:cs typeface="Arial" panose="020B0604020202020204" pitchFamily="34" charset="0"/>
              </a:rPr>
              <a:t>sistema</a:t>
            </a:r>
            <a:r>
              <a:rPr lang="es-MX" dirty="0">
                <a:latin typeface="Arial" panose="020B0604020202020204" pitchFamily="34" charset="0"/>
                <a:ea typeface="Calibri" panose="020F0502020204030204" pitchFamily="34" charset="0"/>
                <a:cs typeface="Arial" panose="020B0604020202020204" pitchFamily="34" charset="0"/>
              </a:rPr>
              <a:t>. Para eso tenemos que determinar bien un aspecto, este tipo de problemas es llamado un Problema de Control de </a:t>
            </a:r>
            <a:r>
              <a:rPr lang="es-MX" dirty="0" smtClean="0">
                <a:latin typeface="Arial" panose="020B0604020202020204" pitchFamily="34" charset="0"/>
                <a:ea typeface="Calibri" panose="020F0502020204030204" pitchFamily="34" charset="0"/>
                <a:cs typeface="Arial" panose="020B0604020202020204" pitchFamily="34" charset="0"/>
              </a:rPr>
              <a:t>Inventario.</a:t>
            </a:r>
          </a:p>
          <a:p>
            <a:r>
              <a:rPr lang="es-MX" dirty="0">
                <a:latin typeface="Arial" panose="020B0604020202020204" pitchFamily="34" charset="0"/>
                <a:cs typeface="Arial" panose="020B0604020202020204" pitchFamily="34" charset="0"/>
              </a:rPr>
              <a:t>Suponiendo, si hay 250 días de trabajo en el año, la demanda diaria seria de dividir las 20,00 copias entre los 250 días de trabajo, el resultado es igual a 80 CD’s diarios.</a:t>
            </a:r>
          </a:p>
          <a:p>
            <a:endParaRPr lang="es-MX" dirty="0"/>
          </a:p>
        </p:txBody>
      </p:sp>
      <p:sp>
        <p:nvSpPr>
          <p:cNvPr id="9" name="Rectángulo 8"/>
          <p:cNvSpPr/>
          <p:nvPr/>
        </p:nvSpPr>
        <p:spPr>
          <a:xfrm>
            <a:off x="4683673" y="4792752"/>
            <a:ext cx="5967265" cy="1477328"/>
          </a:xfrm>
          <a:prstGeom prst="rect">
            <a:avLst/>
          </a:prstGeom>
        </p:spPr>
        <p:txBody>
          <a:bodyPr wrap="square">
            <a:spAutoFit/>
          </a:bodyPr>
          <a:lstStyle/>
          <a:p>
            <a:r>
              <a:rPr lang="es-MX" dirty="0">
                <a:latin typeface="Arial" panose="020B0604020202020204" pitchFamily="34" charset="0"/>
                <a:ea typeface="Calibri" panose="020F0502020204030204" pitchFamily="34" charset="0"/>
                <a:cs typeface="Arial" panose="020B0604020202020204" pitchFamily="34" charset="0"/>
              </a:rPr>
              <a:t>Tuvimos que </a:t>
            </a:r>
            <a:r>
              <a:rPr lang="es-MX" dirty="0" smtClean="0">
                <a:latin typeface="Arial" panose="020B0604020202020204" pitchFamily="34" charset="0"/>
                <a:ea typeface="Calibri" panose="020F0502020204030204" pitchFamily="34" charset="0"/>
                <a:cs typeface="Arial" panose="020B0604020202020204" pitchFamily="34" charset="0"/>
              </a:rPr>
              <a:t>representar:</a:t>
            </a:r>
          </a:p>
          <a:p>
            <a:r>
              <a:rPr lang="es-MX" dirty="0">
                <a:latin typeface="Arial" panose="020B0604020202020204" pitchFamily="34" charset="0"/>
                <a:cs typeface="Arial" panose="020B0604020202020204" pitchFamily="34" charset="0"/>
              </a:rPr>
              <a:t>x = Total de CD’s fabricados durante el ciclo de Producción (20,000).</a:t>
            </a:r>
          </a:p>
          <a:p>
            <a:r>
              <a:rPr lang="es-MX" dirty="0">
                <a:latin typeface="Arial" panose="020B0604020202020204" pitchFamily="34" charset="0"/>
                <a:cs typeface="Arial" panose="020B0604020202020204" pitchFamily="34" charset="0"/>
              </a:rPr>
              <a:t>y = números de ciclos de producción. </a:t>
            </a:r>
          </a:p>
          <a:p>
            <a:endParaRPr lang="es-MX" dirty="0"/>
          </a:p>
        </p:txBody>
      </p:sp>
    </p:spTree>
    <p:extLst>
      <p:ext uri="{BB962C8B-B14F-4D97-AF65-F5344CB8AC3E}">
        <p14:creationId xmlns:p14="http://schemas.microsoft.com/office/powerpoint/2010/main" val="24896384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fld id="{3DEA080B-5282-4383-890C-9B8C5EF0F90D}" type="datetime1">
              <a:rPr lang="en-US" smtClean="0"/>
              <a:pPr/>
              <a:t>6/4/2013</a:t>
            </a:fld>
            <a:endParaRPr lang="en-US" dirty="0"/>
          </a:p>
        </p:txBody>
      </p:sp>
      <p:sp>
        <p:nvSpPr>
          <p:cNvPr id="4" name="Marcador de número de diapositiva 3"/>
          <p:cNvSpPr>
            <a:spLocks noGrp="1"/>
          </p:cNvSpPr>
          <p:nvPr>
            <p:ph type="sldNum" sz="quarter" idx="12"/>
          </p:nvPr>
        </p:nvSpPr>
        <p:spPr/>
        <p:txBody>
          <a:bodyPr/>
          <a:lstStyle/>
          <a:p>
            <a:fld id="{D57F1E4F-1CFF-5643-939E-02111984F565}" type="slidenum">
              <a:rPr lang="en-US" smtClean="0"/>
              <a:pPr/>
              <a:t>18</a:t>
            </a:fld>
            <a:endParaRPr lang="en-US" dirty="0"/>
          </a:p>
        </p:txBody>
      </p:sp>
      <p:pic>
        <p:nvPicPr>
          <p:cNvPr id="5" name="Imagen 4"/>
          <p:cNvPicPr>
            <a:picLocks noChangeAspect="1"/>
          </p:cNvPicPr>
          <p:nvPr/>
        </p:nvPicPr>
        <p:blipFill rotWithShape="1">
          <a:blip r:embed="rId2"/>
          <a:srcRect l="39078" t="19322" r="24100" b="10256"/>
          <a:stretch/>
        </p:blipFill>
        <p:spPr>
          <a:xfrm>
            <a:off x="115910" y="115910"/>
            <a:ext cx="4790941" cy="5151550"/>
          </a:xfrm>
          <a:prstGeom prst="rect">
            <a:avLst/>
          </a:prstGeom>
        </p:spPr>
      </p:pic>
      <p:pic>
        <p:nvPicPr>
          <p:cNvPr id="6" name="Imagen 5"/>
          <p:cNvPicPr>
            <a:picLocks noChangeAspect="1"/>
          </p:cNvPicPr>
          <p:nvPr/>
        </p:nvPicPr>
        <p:blipFill rotWithShape="1">
          <a:blip r:embed="rId3"/>
          <a:srcRect l="39080" t="34785" r="24000" b="50353"/>
          <a:stretch/>
        </p:blipFill>
        <p:spPr>
          <a:xfrm>
            <a:off x="103032" y="5267460"/>
            <a:ext cx="4803819" cy="1087192"/>
          </a:xfrm>
          <a:prstGeom prst="rect">
            <a:avLst/>
          </a:prstGeom>
        </p:spPr>
      </p:pic>
      <p:sp>
        <p:nvSpPr>
          <p:cNvPr id="8" name="Rectángulo 7"/>
          <p:cNvSpPr/>
          <p:nvPr/>
        </p:nvSpPr>
        <p:spPr>
          <a:xfrm>
            <a:off x="5443471" y="4538030"/>
            <a:ext cx="6096000" cy="729430"/>
          </a:xfrm>
          <a:prstGeom prst="rect">
            <a:avLst/>
          </a:prstGeom>
        </p:spPr>
        <p:txBody>
          <a:bodyPr>
            <a:spAutoFit/>
          </a:bodyPr>
          <a:lstStyle/>
          <a:p>
            <a:pPr algn="just">
              <a:lnSpc>
                <a:spcPct val="115000"/>
              </a:lnSpc>
              <a:spcAft>
                <a:spcPts val="1000"/>
              </a:spcAft>
            </a:pPr>
            <a:r>
              <a:rPr lang="es-MX" dirty="0">
                <a:latin typeface="Calibri" panose="020F0502020204030204" pitchFamily="34" charset="0"/>
                <a:ea typeface="Times New Roman" panose="02020603050405020304" pitchFamily="18" charset="0"/>
                <a:cs typeface="Times New Roman" panose="02020603050405020304" pitchFamily="18" charset="0"/>
              </a:rPr>
              <a:t>Por ende reduciremos al mínimo. El coste total de fabricación de “x” = 4,000 CD’s serán durante “y” = 5 veces en el año.</a:t>
            </a:r>
            <a:r>
              <a:rPr lang="es-MX" dirty="0">
                <a:latin typeface="Calibri" panose="020F0502020204030204" pitchFamily="34" charset="0"/>
                <a:ea typeface="Calibri" panose="020F0502020204030204" pitchFamily="34" charset="0"/>
                <a:cs typeface="Times New Roman" panose="02020603050405020304" pitchFamily="18" charset="0"/>
              </a:rPr>
              <a:t> </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Imagen 8"/>
          <p:cNvPicPr/>
          <p:nvPr/>
        </p:nvPicPr>
        <p:blipFill>
          <a:blip r:embed="rId4" cstate="print">
            <a:extLst>
              <a:ext uri="{28A0092B-C50C-407E-A947-70E740481C1C}">
                <a14:useLocalDpi xmlns:a14="http://schemas.microsoft.com/office/drawing/2010/main" val="0"/>
              </a:ext>
            </a:extLst>
          </a:blip>
          <a:stretch>
            <a:fillRect/>
          </a:stretch>
        </p:blipFill>
        <p:spPr>
          <a:xfrm>
            <a:off x="5875271" y="1121783"/>
            <a:ext cx="5664200" cy="33578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060879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CONCLUSIÓN</a:t>
            </a:r>
            <a:endParaRPr lang="es-MX" dirty="0"/>
          </a:p>
        </p:txBody>
      </p:sp>
      <p:sp>
        <p:nvSpPr>
          <p:cNvPr id="4" name="Marcador de número de diapositiva 3"/>
          <p:cNvSpPr>
            <a:spLocks noGrp="1"/>
          </p:cNvSpPr>
          <p:nvPr>
            <p:ph type="sldNum" sz="quarter" idx="12"/>
          </p:nvPr>
        </p:nvSpPr>
        <p:spPr/>
        <p:txBody>
          <a:bodyPr/>
          <a:lstStyle/>
          <a:p>
            <a:fld id="{D57F1E4F-1CFF-5643-939E-02111984F565}" type="slidenum">
              <a:rPr lang="en-US" smtClean="0"/>
              <a:pPr/>
              <a:t>19</a:t>
            </a:fld>
            <a:endParaRPr lang="en-US" dirty="0"/>
          </a:p>
        </p:txBody>
      </p:sp>
      <p:sp>
        <p:nvSpPr>
          <p:cNvPr id="5" name="Rectángulo 4"/>
          <p:cNvSpPr/>
          <p:nvPr/>
        </p:nvSpPr>
        <p:spPr>
          <a:xfrm>
            <a:off x="1275009" y="1447801"/>
            <a:ext cx="7907628" cy="3946208"/>
          </a:xfrm>
          <a:prstGeom prst="rect">
            <a:avLst/>
          </a:prstGeom>
        </p:spPr>
        <p:txBody>
          <a:bodyPr wrap="square">
            <a:spAutoFit/>
          </a:bodyPr>
          <a:lstStyle/>
          <a:p>
            <a:pPr algn="just">
              <a:lnSpc>
                <a:spcPct val="115000"/>
              </a:lnSpc>
              <a:spcAft>
                <a:spcPts val="1000"/>
              </a:spcAft>
            </a:pPr>
            <a:r>
              <a:rPr lang="es-MX" dirty="0">
                <a:latin typeface="Calibri" panose="020F0502020204030204" pitchFamily="34" charset="0"/>
                <a:ea typeface="Calibri" panose="020F0502020204030204" pitchFamily="34" charset="0"/>
                <a:cs typeface="Tahoma" panose="020B0604030504040204" pitchFamily="34" charset="0"/>
              </a:rPr>
              <a:t>El proyecto que realizamos ha contribuido de manera muy importante para identificar y </a:t>
            </a:r>
            <a:r>
              <a:rPr lang="es-MX" dirty="0" smtClean="0">
                <a:latin typeface="Calibri" panose="020F0502020204030204" pitchFamily="34" charset="0"/>
                <a:ea typeface="Calibri" panose="020F0502020204030204" pitchFamily="34" charset="0"/>
                <a:cs typeface="Tahoma" panose="020B0604030504040204" pitchFamily="34" charset="0"/>
              </a:rPr>
              <a:t>resaltar </a:t>
            </a:r>
            <a:r>
              <a:rPr lang="es-MX" dirty="0">
                <a:latin typeface="Calibri" panose="020F0502020204030204" pitchFamily="34" charset="0"/>
                <a:ea typeface="Calibri" panose="020F0502020204030204" pitchFamily="34" charset="0"/>
                <a:cs typeface="Tahoma" panose="020B0604030504040204" pitchFamily="34" charset="0"/>
              </a:rPr>
              <a:t>los puntos que hay que mejorar y considerar para llevar acabo un buen servicio por parte de las Bibliotecas. </a:t>
            </a:r>
            <a:endParaRPr lang="es-MX" dirty="0">
              <a:latin typeface="Calibri" panose="020F0502020204030204" pitchFamily="34" charset="0"/>
              <a:ea typeface="Calibri" panose="020F0502020204030204" pitchFamily="34" charset="0"/>
              <a:cs typeface="Times New Roman" panose="02020603050405020304" pitchFamily="18" charset="0"/>
            </a:endParaRPr>
          </a:p>
          <a:p>
            <a:pPr algn="just"/>
            <a:r>
              <a:rPr lang="es-MX" dirty="0">
                <a:latin typeface="Calibri" panose="020F0502020204030204" pitchFamily="34" charset="0"/>
                <a:ea typeface="Calibri" panose="020F0502020204030204" pitchFamily="34" charset="0"/>
                <a:cs typeface="Tahoma" panose="020B0604030504040204" pitchFamily="34" charset="0"/>
              </a:rPr>
              <a:t>Nos deja muchas cosas importantes que reflexionar y muchos otros puntos angulares para llevar a cabo una buena implementación de un Sistema, así como para llevar una buena planificación y programación. </a:t>
            </a:r>
            <a:endParaRPr lang="es-MX" dirty="0" smtClean="0">
              <a:latin typeface="Calibri" panose="020F0502020204030204" pitchFamily="34" charset="0"/>
              <a:ea typeface="Calibri" panose="020F0502020204030204" pitchFamily="34" charset="0"/>
              <a:cs typeface="Tahoma" panose="020B0604030504040204" pitchFamily="34" charset="0"/>
            </a:endParaRPr>
          </a:p>
          <a:p>
            <a:pPr algn="just"/>
            <a:r>
              <a:rPr lang="es-MX" dirty="0">
                <a:latin typeface="Calibri" panose="020F0502020204030204" pitchFamily="34" charset="0"/>
                <a:ea typeface="Calibri" panose="020F0502020204030204" pitchFamily="34" charset="0"/>
                <a:cs typeface="Tahoma" panose="020B0604030504040204" pitchFamily="34" charset="0"/>
              </a:rPr>
              <a:t/>
            </a:r>
            <a:br>
              <a:rPr lang="es-MX" dirty="0">
                <a:latin typeface="Calibri" panose="020F0502020204030204" pitchFamily="34" charset="0"/>
                <a:ea typeface="Calibri" panose="020F0502020204030204" pitchFamily="34" charset="0"/>
                <a:cs typeface="Tahoma" panose="020B0604030504040204" pitchFamily="34" charset="0"/>
              </a:rPr>
            </a:br>
            <a:r>
              <a:rPr lang="es-MX" dirty="0">
                <a:latin typeface="Calibri" panose="020F0502020204030204" pitchFamily="34" charset="0"/>
                <a:ea typeface="Calibri" panose="020F0502020204030204" pitchFamily="34" charset="0"/>
                <a:cs typeface="Tahoma" panose="020B0604030504040204" pitchFamily="34" charset="0"/>
              </a:rPr>
              <a:t>Dentro de los puntos que consideramos tienen más importancia dentro de un </a:t>
            </a:r>
            <a:r>
              <a:rPr lang="es-MX" dirty="0" smtClean="0">
                <a:latin typeface="Calibri" panose="020F0502020204030204" pitchFamily="34" charset="0"/>
                <a:ea typeface="Calibri" panose="020F0502020204030204" pitchFamily="34" charset="0"/>
                <a:cs typeface="Tahoma" panose="020B0604030504040204" pitchFamily="34" charset="0"/>
              </a:rPr>
              <a:t>proyecto de esta </a:t>
            </a:r>
            <a:r>
              <a:rPr lang="es-MX" dirty="0">
                <a:latin typeface="Calibri" panose="020F0502020204030204" pitchFamily="34" charset="0"/>
                <a:ea typeface="Calibri" panose="020F0502020204030204" pitchFamily="34" charset="0"/>
                <a:cs typeface="Tahoma" panose="020B0604030504040204" pitchFamily="34" charset="0"/>
              </a:rPr>
              <a:t>naturaleza son el detectar cuáles son las necesidades reales de las personas que </a:t>
            </a:r>
            <a:r>
              <a:rPr lang="es-MX" dirty="0" smtClean="0">
                <a:latin typeface="Calibri" panose="020F0502020204030204" pitchFamily="34" charset="0"/>
                <a:ea typeface="Calibri" panose="020F0502020204030204" pitchFamily="34" charset="0"/>
                <a:cs typeface="Tahoma" panose="020B0604030504040204" pitchFamily="34" charset="0"/>
              </a:rPr>
              <a:t>trabajan </a:t>
            </a:r>
            <a:r>
              <a:rPr lang="es-MX" dirty="0">
                <a:latin typeface="Calibri" panose="020F0502020204030204" pitchFamily="34" charset="0"/>
                <a:ea typeface="Calibri" panose="020F0502020204030204" pitchFamily="34" charset="0"/>
                <a:cs typeface="Tahoma" panose="020B0604030504040204" pitchFamily="34" charset="0"/>
              </a:rPr>
              <a:t>día a día con los sistemas y que los procesos operativos de </a:t>
            </a:r>
            <a:r>
              <a:rPr lang="es-MX" dirty="0" smtClean="0">
                <a:latin typeface="Calibri" panose="020F0502020204030204" pitchFamily="34" charset="0"/>
                <a:ea typeface="Calibri" panose="020F0502020204030204" pitchFamily="34" charset="0"/>
                <a:cs typeface="Tahoma" panose="020B0604030504040204" pitchFamily="34" charset="0"/>
              </a:rPr>
              <a:t>la Biblioteca se apeguen </a:t>
            </a:r>
            <a:r>
              <a:rPr lang="es-MX" dirty="0">
                <a:latin typeface="Calibri" panose="020F0502020204030204" pitchFamily="34" charset="0"/>
                <a:ea typeface="Calibri" panose="020F0502020204030204" pitchFamily="34" charset="0"/>
                <a:cs typeface="Tahoma" panose="020B0604030504040204" pitchFamily="34" charset="0"/>
              </a:rPr>
              <a:t>a la realidad del trabajo diario, que se involucre a los usuarios en el proceso de evaluación de esta Biblioteca,  que se sepa que es lo que ellos esperan y qué es lo que no esperan de esta. </a:t>
            </a:r>
            <a:endParaRPr lang="es-MX" dirty="0"/>
          </a:p>
        </p:txBody>
      </p:sp>
    </p:spTree>
    <p:extLst>
      <p:ext uri="{BB962C8B-B14F-4D97-AF65-F5344CB8AC3E}">
        <p14:creationId xmlns:p14="http://schemas.microsoft.com/office/powerpoint/2010/main" val="3519416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8DBF4E2E-95BE-4B47-A2AC-636AB1625C66}" type="datetime1">
              <a:rPr lang="en-US" smtClean="0"/>
              <a:pPr/>
              <a:t>6/4/2013</a:t>
            </a:fld>
            <a:endParaRPr lang="en-US" dirty="0"/>
          </a:p>
        </p:txBody>
      </p:sp>
      <p:sp>
        <p:nvSpPr>
          <p:cNvPr id="5" name="Marcador de número de diapositiva 4"/>
          <p:cNvSpPr>
            <a:spLocks noGrp="1"/>
          </p:cNvSpPr>
          <p:nvPr>
            <p:ph type="sldNum" sz="quarter" idx="12"/>
          </p:nvPr>
        </p:nvSpPr>
        <p:spPr/>
        <p:txBody>
          <a:bodyPr/>
          <a:lstStyle/>
          <a:p>
            <a:fld id="{D57F1E4F-1CFF-5643-939E-02111984F565}" type="slidenum">
              <a:rPr lang="en-US" smtClean="0"/>
              <a:pPr/>
              <a:t>2</a:t>
            </a:fld>
            <a:endParaRPr lang="en-US" dirty="0"/>
          </a:p>
        </p:txBody>
      </p:sp>
      <p:pic>
        <p:nvPicPr>
          <p:cNvPr id="6" name="Imagen 5"/>
          <p:cNvPicPr/>
          <p:nvPr/>
        </p:nvPicPr>
        <p:blipFill>
          <a:blip r:embed="rId2" cstate="print">
            <a:extLst>
              <a:ext uri="{28A0092B-C50C-407E-A947-70E740481C1C}">
                <a14:useLocalDpi xmlns:a14="http://schemas.microsoft.com/office/drawing/2010/main" val="0"/>
              </a:ext>
            </a:extLst>
          </a:blip>
          <a:stretch>
            <a:fillRect/>
          </a:stretch>
        </p:blipFill>
        <p:spPr>
          <a:xfrm>
            <a:off x="303324" y="469676"/>
            <a:ext cx="1771650" cy="1771650"/>
          </a:xfrm>
          <a:prstGeom prst="rect">
            <a:avLst/>
          </a:prstGeom>
        </p:spPr>
      </p:pic>
      <p:sp>
        <p:nvSpPr>
          <p:cNvPr id="7" name="Rectángulo 6"/>
          <p:cNvSpPr/>
          <p:nvPr/>
        </p:nvSpPr>
        <p:spPr>
          <a:xfrm>
            <a:off x="835091" y="3577721"/>
            <a:ext cx="9968247" cy="2585323"/>
          </a:xfrm>
          <a:prstGeom prst="rect">
            <a:avLst/>
          </a:prstGeom>
        </p:spPr>
        <p:txBody>
          <a:bodyPr wrap="square">
            <a:spAutoFit/>
          </a:bodyPr>
          <a:lstStyle/>
          <a:p>
            <a:r>
              <a:rPr lang="es-MX" b="1"/>
              <a:t>Proceso de Elaboración del Módulo:</a:t>
            </a:r>
            <a:endParaRPr lang="es-MX"/>
          </a:p>
          <a:p>
            <a:r>
              <a:rPr lang="es-MX"/>
              <a:t>Ante todo, primero empezamos por decidir cuál sería la contraseña de la llave. </a:t>
            </a:r>
          </a:p>
          <a:p>
            <a:r>
              <a:rPr lang="es-MX"/>
              <a:t>Después se prosiguió con la programación de la clase relacionada con el Sistema para que le sea fácil el reconocer la llave, y así mismo poder leer el archivo con facilidad. </a:t>
            </a:r>
          </a:p>
          <a:p>
            <a:r>
              <a:rPr lang="es-MX"/>
              <a:t>En un principio se empezó con la lectura de un archivo “.txt” que contenía una contraseña simple, el programa que decodificaba lo que contenía ese archivo era también básico, y todavía sin clases.</a:t>
            </a:r>
          </a:p>
          <a:p>
            <a:r>
              <a:rPr lang="es-MX"/>
              <a:t>Continuando con el proceso, se aclararon ciertas dudas que se tenían entre los integrantes, y por ende el código para la lectura del código se facilitó.</a:t>
            </a:r>
          </a:p>
        </p:txBody>
      </p:sp>
      <p:sp>
        <p:nvSpPr>
          <p:cNvPr id="8" name="Rectángulo 7"/>
          <p:cNvSpPr/>
          <p:nvPr/>
        </p:nvSpPr>
        <p:spPr>
          <a:xfrm>
            <a:off x="2919211" y="737567"/>
            <a:ext cx="6096000" cy="2270493"/>
          </a:xfrm>
          <a:prstGeom prst="rect">
            <a:avLst/>
          </a:prstGeom>
        </p:spPr>
        <p:txBody>
          <a:bodyPr>
            <a:spAutoFit/>
          </a:bodyPr>
          <a:lstStyle/>
          <a:p>
            <a:pPr>
              <a:lnSpc>
                <a:spcPct val="115000"/>
              </a:lnSpc>
              <a:spcAft>
                <a:spcPts val="1000"/>
              </a:spcAft>
            </a:pPr>
            <a:r>
              <a:rPr lang="es-MX" b="1" dirty="0">
                <a:latin typeface="Calibri" panose="020F0502020204030204" pitchFamily="34" charset="0"/>
                <a:ea typeface="Calibri" panose="020F0502020204030204" pitchFamily="34" charset="0"/>
                <a:cs typeface="Times New Roman" panose="02020603050405020304" pitchFamily="18" charset="0"/>
              </a:rPr>
              <a:t>Material Utilizado:</a:t>
            </a:r>
            <a:endParaRPr lang="es-MX" dirty="0">
              <a:latin typeface="Calibri" panose="020F0502020204030204" pitchFamily="34" charset="0"/>
              <a:ea typeface="Calibri" panose="020F0502020204030204" pitchFamily="34" charset="0"/>
              <a:cs typeface="Times New Roman" panose="02020603050405020304" pitchFamily="18" charset="0"/>
            </a:endParaRPr>
          </a:p>
          <a:p>
            <a:pPr marL="899160">
              <a:lnSpc>
                <a:spcPct val="115000"/>
              </a:lnSpc>
              <a:spcAft>
                <a:spcPts val="0"/>
              </a:spcAft>
            </a:pPr>
            <a:r>
              <a:rPr lang="es-MX" dirty="0">
                <a:latin typeface="Calibri" panose="020F0502020204030204" pitchFamily="34" charset="0"/>
                <a:ea typeface="Calibri" panose="020F0502020204030204" pitchFamily="34" charset="0"/>
                <a:cs typeface="Times New Roman" panose="02020603050405020304" pitchFamily="18" charset="0"/>
              </a:rPr>
              <a:t>El material utilizado para esta parte del proyecto fue el siguiente:</a:t>
            </a:r>
          </a:p>
          <a:p>
            <a:pPr marL="342900" lvl="0" indent="-342900">
              <a:lnSpc>
                <a:spcPct val="107000"/>
              </a:lnSpc>
              <a:spcAft>
                <a:spcPts val="800"/>
              </a:spcAft>
              <a:buFont typeface="Courier New" panose="02070309020205020404" pitchFamily="49" charset="0"/>
              <a:buChar char="o"/>
            </a:pPr>
            <a:r>
              <a:rPr lang="es-MX" dirty="0">
                <a:latin typeface="Calibri" panose="020F0502020204030204" pitchFamily="34" charset="0"/>
                <a:ea typeface="Calibri" panose="020F0502020204030204" pitchFamily="34" charset="0"/>
                <a:cs typeface="Times New Roman" panose="02020603050405020304" pitchFamily="18" charset="0"/>
              </a:rPr>
              <a:t>Memoria USB de 2 GB</a:t>
            </a:r>
          </a:p>
          <a:p>
            <a:pPr marL="342900" lvl="0" indent="-342900">
              <a:lnSpc>
                <a:spcPct val="107000"/>
              </a:lnSpc>
              <a:spcAft>
                <a:spcPts val="800"/>
              </a:spcAft>
              <a:buFont typeface="Courier New" panose="02070309020205020404" pitchFamily="49" charset="0"/>
              <a:buChar char="o"/>
            </a:pPr>
            <a:r>
              <a:rPr lang="es-MX" dirty="0">
                <a:latin typeface="Calibri" panose="020F0502020204030204" pitchFamily="34" charset="0"/>
                <a:ea typeface="Calibri" panose="020F0502020204030204" pitchFamily="34" charset="0"/>
                <a:cs typeface="Times New Roman" panose="02020603050405020304" pitchFamily="18" charset="0"/>
              </a:rPr>
              <a:t>Editor de código C++</a:t>
            </a:r>
          </a:p>
          <a:p>
            <a:pPr marL="342900" lvl="0" indent="-342900">
              <a:lnSpc>
                <a:spcPct val="107000"/>
              </a:lnSpc>
              <a:spcAft>
                <a:spcPts val="800"/>
              </a:spcAft>
              <a:buFont typeface="Courier New" panose="02070309020205020404" pitchFamily="49" charset="0"/>
              <a:buChar char="o"/>
            </a:pPr>
            <a:r>
              <a:rPr lang="es-MX" dirty="0">
                <a:latin typeface="Calibri" panose="020F0502020204030204" pitchFamily="34" charset="0"/>
                <a:ea typeface="Calibri" panose="020F0502020204030204" pitchFamily="34" charset="0"/>
                <a:cs typeface="Times New Roman" panose="02020603050405020304" pitchFamily="18" charset="0"/>
              </a:rPr>
              <a:t>Una computadora</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895000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8DBF4E2E-95BE-4B47-A2AC-636AB1625C66}" type="datetime1">
              <a:rPr lang="en-US" smtClean="0"/>
              <a:pPr/>
              <a:t>6/4/2013</a:t>
            </a:fld>
            <a:endParaRPr lang="en-US" dirty="0"/>
          </a:p>
        </p:txBody>
      </p:sp>
      <p:sp>
        <p:nvSpPr>
          <p:cNvPr id="5" name="Marcador de número de diapositiva 4"/>
          <p:cNvSpPr>
            <a:spLocks noGrp="1"/>
          </p:cNvSpPr>
          <p:nvPr>
            <p:ph type="sldNum" sz="quarter" idx="12"/>
          </p:nvPr>
        </p:nvSpPr>
        <p:spPr/>
        <p:txBody>
          <a:bodyPr/>
          <a:lstStyle/>
          <a:p>
            <a:fld id="{D57F1E4F-1CFF-5643-939E-02111984F565}" type="slidenum">
              <a:rPr lang="en-US" smtClean="0"/>
              <a:pPr/>
              <a:t>3</a:t>
            </a:fld>
            <a:endParaRPr lang="en-US" dirty="0"/>
          </a:p>
        </p:txBody>
      </p:sp>
      <p:pic>
        <p:nvPicPr>
          <p:cNvPr id="7" name="Imagen 6"/>
          <p:cNvPicPr>
            <a:picLocks noChangeAspect="1"/>
          </p:cNvPicPr>
          <p:nvPr/>
        </p:nvPicPr>
        <p:blipFill rotWithShape="1">
          <a:blip r:embed="rId2"/>
          <a:srcRect t="18562" r="42412" b="8671"/>
          <a:stretch/>
        </p:blipFill>
        <p:spPr>
          <a:xfrm>
            <a:off x="0" y="0"/>
            <a:ext cx="7492955" cy="5323103"/>
          </a:xfrm>
          <a:prstGeom prst="rect">
            <a:avLst/>
          </a:prstGeom>
        </p:spPr>
      </p:pic>
      <p:pic>
        <p:nvPicPr>
          <p:cNvPr id="8" name="Imagen 7"/>
          <p:cNvPicPr>
            <a:picLocks noChangeAspect="1"/>
          </p:cNvPicPr>
          <p:nvPr/>
        </p:nvPicPr>
        <p:blipFill rotWithShape="1">
          <a:blip r:embed="rId3"/>
          <a:srcRect t="51579" r="44490" b="12207"/>
          <a:stretch/>
        </p:blipFill>
        <p:spPr>
          <a:xfrm>
            <a:off x="4969501" y="4190742"/>
            <a:ext cx="7222499" cy="2649107"/>
          </a:xfrm>
          <a:prstGeom prst="rect">
            <a:avLst/>
          </a:prstGeom>
        </p:spPr>
      </p:pic>
    </p:spTree>
    <p:extLst>
      <p:ext uri="{BB962C8B-B14F-4D97-AF65-F5344CB8AC3E}">
        <p14:creationId xmlns:p14="http://schemas.microsoft.com/office/powerpoint/2010/main" val="10602237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8DBF4E2E-95BE-4B47-A2AC-636AB1625C66}" type="datetime1">
              <a:rPr lang="en-US" smtClean="0"/>
              <a:pPr/>
              <a:t>6/4/2013</a:t>
            </a:fld>
            <a:endParaRPr lang="en-US" dirty="0"/>
          </a:p>
        </p:txBody>
      </p:sp>
      <p:sp>
        <p:nvSpPr>
          <p:cNvPr id="5" name="Marcador de número de diapositiva 4"/>
          <p:cNvSpPr>
            <a:spLocks noGrp="1"/>
          </p:cNvSpPr>
          <p:nvPr>
            <p:ph type="sldNum" sz="quarter" idx="12"/>
          </p:nvPr>
        </p:nvSpPr>
        <p:spPr/>
        <p:txBody>
          <a:bodyPr/>
          <a:lstStyle/>
          <a:p>
            <a:fld id="{D57F1E4F-1CFF-5643-939E-02111984F565}" type="slidenum">
              <a:rPr lang="en-US" smtClean="0"/>
              <a:pPr/>
              <a:t>4</a:t>
            </a:fld>
            <a:endParaRPr lang="en-US" dirty="0"/>
          </a:p>
        </p:txBody>
      </p:sp>
      <p:pic>
        <p:nvPicPr>
          <p:cNvPr id="6" name="Imagen 5"/>
          <p:cNvPicPr>
            <a:picLocks noChangeAspect="1"/>
          </p:cNvPicPr>
          <p:nvPr/>
        </p:nvPicPr>
        <p:blipFill rotWithShape="1">
          <a:blip r:embed="rId2"/>
          <a:srcRect l="13344" t="26258" r="37363" b="29907"/>
          <a:stretch/>
        </p:blipFill>
        <p:spPr>
          <a:xfrm>
            <a:off x="437880" y="579550"/>
            <a:ext cx="9840147" cy="4919729"/>
          </a:xfrm>
          <a:prstGeom prst="rect">
            <a:avLst/>
          </a:prstGeom>
        </p:spPr>
      </p:pic>
    </p:spTree>
    <p:extLst>
      <p:ext uri="{BB962C8B-B14F-4D97-AF65-F5344CB8AC3E}">
        <p14:creationId xmlns:p14="http://schemas.microsoft.com/office/powerpoint/2010/main" val="4243437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8DBF4E2E-95BE-4B47-A2AC-636AB1625C66}" type="datetime1">
              <a:rPr lang="en-US" smtClean="0"/>
              <a:pPr/>
              <a:t>6/4/2013</a:t>
            </a:fld>
            <a:endParaRPr lang="en-US" dirty="0"/>
          </a:p>
        </p:txBody>
      </p:sp>
      <p:sp>
        <p:nvSpPr>
          <p:cNvPr id="5" name="Marcador de número de diapositiva 4"/>
          <p:cNvSpPr>
            <a:spLocks noGrp="1"/>
          </p:cNvSpPr>
          <p:nvPr>
            <p:ph type="sldNum" sz="quarter" idx="12"/>
          </p:nvPr>
        </p:nvSpPr>
        <p:spPr/>
        <p:txBody>
          <a:bodyPr/>
          <a:lstStyle/>
          <a:p>
            <a:fld id="{D57F1E4F-1CFF-5643-939E-02111984F565}" type="slidenum">
              <a:rPr lang="en-US" smtClean="0"/>
              <a:pPr/>
              <a:t>5</a:t>
            </a:fld>
            <a:endParaRPr lang="en-US" dirty="0"/>
          </a:p>
        </p:txBody>
      </p:sp>
      <p:sp>
        <p:nvSpPr>
          <p:cNvPr id="7" name="Rectángulo 6"/>
          <p:cNvSpPr/>
          <p:nvPr/>
        </p:nvSpPr>
        <p:spPr>
          <a:xfrm>
            <a:off x="73090" y="1101568"/>
            <a:ext cx="10577848" cy="4846070"/>
          </a:xfrm>
          <a:prstGeom prst="rect">
            <a:avLst/>
          </a:prstGeom>
        </p:spPr>
        <p:txBody>
          <a:bodyPr wrap="square">
            <a:spAutoFit/>
          </a:bodyPr>
          <a:lstStyle/>
          <a:p>
            <a:pPr algn="just">
              <a:lnSpc>
                <a:spcPct val="115000"/>
              </a:lnSpc>
              <a:spcAft>
                <a:spcPts val="1000"/>
              </a:spcAft>
            </a:pPr>
            <a:r>
              <a:rPr lang="es-MX" sz="3200" dirty="0">
                <a:latin typeface="Calibri" panose="020F0502020204030204" pitchFamily="34" charset="0"/>
                <a:ea typeface="Calibri" panose="020F0502020204030204" pitchFamily="34" charset="0"/>
                <a:cs typeface="Times New Roman" panose="02020603050405020304" pitchFamily="18" charset="0"/>
              </a:rPr>
              <a:t>La primera prueba que hicimos fue la lectura de un archivo “.</a:t>
            </a:r>
            <a:r>
              <a:rPr lang="es-MX" sz="3200" dirty="0" err="1">
                <a:latin typeface="Calibri" panose="020F0502020204030204" pitchFamily="34" charset="0"/>
                <a:ea typeface="Calibri" panose="020F0502020204030204" pitchFamily="34" charset="0"/>
                <a:cs typeface="Times New Roman" panose="02020603050405020304" pitchFamily="18" charset="0"/>
              </a:rPr>
              <a:t>txt</a:t>
            </a:r>
            <a:r>
              <a:rPr lang="es-MX" sz="3200" dirty="0">
                <a:latin typeface="Calibri" panose="020F0502020204030204" pitchFamily="34" charset="0"/>
                <a:ea typeface="Calibri" panose="020F0502020204030204" pitchFamily="34" charset="0"/>
                <a:cs typeface="Times New Roman" panose="02020603050405020304" pitchFamily="18" charset="0"/>
              </a:rPr>
              <a:t>” con una contraseña simple, después se usó un nuevo archivo con una contraseña diferente.</a:t>
            </a:r>
          </a:p>
          <a:p>
            <a:pPr algn="just">
              <a:lnSpc>
                <a:spcPct val="115000"/>
              </a:lnSpc>
              <a:spcAft>
                <a:spcPts val="1000"/>
              </a:spcAft>
            </a:pPr>
            <a:r>
              <a:rPr lang="es-MX" sz="3200" dirty="0">
                <a:latin typeface="Calibri" panose="020F0502020204030204" pitchFamily="34" charset="0"/>
                <a:ea typeface="Calibri" panose="020F0502020204030204" pitchFamily="34" charset="0"/>
                <a:cs typeface="Times New Roman" panose="02020603050405020304" pitchFamily="18" charset="0"/>
              </a:rPr>
              <a:t>Lo que pudimos observar es que fue una manera especial de darle seguridad al sistema, y que al principio nos costó trabajo hacer el programa, que después fue más fácil hacerlo.</a:t>
            </a:r>
          </a:p>
          <a:p>
            <a:pPr algn="just">
              <a:lnSpc>
                <a:spcPct val="115000"/>
              </a:lnSpc>
              <a:spcAft>
                <a:spcPts val="1000"/>
              </a:spcAft>
            </a:pPr>
            <a:r>
              <a:rPr lang="es-MX" sz="3200" dirty="0">
                <a:latin typeface="Calibri" panose="020F0502020204030204" pitchFamily="34" charset="0"/>
                <a:ea typeface="Calibri" panose="020F0502020204030204" pitchFamily="34" charset="0"/>
                <a:cs typeface="Times New Roman" panose="02020603050405020304" pitchFamily="18" charset="0"/>
              </a:rPr>
              <a:t>El realizar la llave que se nos pidió en esta materia fue de gran ayuda ya que con eso le da seguridad a nuestro sistema.</a:t>
            </a:r>
            <a:endParaRPr lang="es-MX"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52631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91355"/>
            <a:ext cx="9404723" cy="1400530"/>
          </a:xfrm>
        </p:spPr>
        <p:txBody>
          <a:bodyPr/>
          <a:lstStyle/>
          <a:p>
            <a:r>
              <a:rPr lang="es-MX" dirty="0" smtClean="0"/>
              <a:t>ABSTRACT:</a:t>
            </a:r>
            <a:endParaRPr lang="es-MX" dirty="0"/>
          </a:p>
        </p:txBody>
      </p:sp>
      <p:sp>
        <p:nvSpPr>
          <p:cNvPr id="4" name="Marcador de número de diapositiva 3"/>
          <p:cNvSpPr>
            <a:spLocks noGrp="1"/>
          </p:cNvSpPr>
          <p:nvPr>
            <p:ph type="sldNum" sz="quarter" idx="12"/>
          </p:nvPr>
        </p:nvSpPr>
        <p:spPr/>
        <p:txBody>
          <a:bodyPr/>
          <a:lstStyle/>
          <a:p>
            <a:fld id="{D57F1E4F-1CFF-5643-939E-02111984F565}" type="slidenum">
              <a:rPr lang="en-US" smtClean="0"/>
              <a:pPr/>
              <a:t>6</a:t>
            </a:fld>
            <a:endParaRPr lang="en-US" dirty="0"/>
          </a:p>
        </p:txBody>
      </p:sp>
      <p:sp>
        <p:nvSpPr>
          <p:cNvPr id="6" name="CuadroTexto 5"/>
          <p:cNvSpPr txBox="1"/>
          <p:nvPr/>
        </p:nvSpPr>
        <p:spPr>
          <a:xfrm>
            <a:off x="439078" y="3398759"/>
            <a:ext cx="10751661" cy="2585323"/>
          </a:xfrm>
          <a:prstGeom prst="rect">
            <a:avLst/>
          </a:prstGeom>
          <a:noFill/>
        </p:spPr>
        <p:txBody>
          <a:bodyPr wrap="none" rtlCol="0">
            <a:spAutoFit/>
          </a:bodyPr>
          <a:lstStyle/>
          <a:p>
            <a:pPr algn="just"/>
            <a:r>
              <a:rPr lang="es-MX" dirty="0" err="1"/>
              <a:t>Libraries</a:t>
            </a:r>
            <a:r>
              <a:rPr lang="es-MX" dirty="0"/>
              <a:t> </a:t>
            </a:r>
            <a:r>
              <a:rPr lang="es-MX" dirty="0" err="1"/>
              <a:t>need</a:t>
            </a:r>
            <a:r>
              <a:rPr lang="es-MX" dirty="0"/>
              <a:t> </a:t>
            </a:r>
            <a:r>
              <a:rPr lang="es-MX" dirty="0" err="1"/>
              <a:t>to</a:t>
            </a:r>
            <a:r>
              <a:rPr lang="es-MX" dirty="0"/>
              <a:t> </a:t>
            </a:r>
            <a:r>
              <a:rPr lang="es-MX" dirty="0" err="1"/>
              <a:t>constantly</a:t>
            </a:r>
            <a:r>
              <a:rPr lang="es-MX" dirty="0"/>
              <a:t> </a:t>
            </a:r>
            <a:r>
              <a:rPr lang="es-MX" dirty="0" err="1"/>
              <a:t>evaluate</a:t>
            </a:r>
            <a:r>
              <a:rPr lang="es-MX" dirty="0"/>
              <a:t> </a:t>
            </a:r>
            <a:r>
              <a:rPr lang="es-MX" dirty="0" err="1"/>
              <a:t>their</a:t>
            </a:r>
            <a:r>
              <a:rPr lang="es-MX" dirty="0"/>
              <a:t> </a:t>
            </a:r>
            <a:r>
              <a:rPr lang="es-MX" dirty="0" err="1"/>
              <a:t>services</a:t>
            </a:r>
            <a:r>
              <a:rPr lang="es-MX" dirty="0"/>
              <a:t> in </a:t>
            </a:r>
            <a:r>
              <a:rPr lang="es-MX" dirty="0" err="1"/>
              <a:t>order</a:t>
            </a:r>
            <a:r>
              <a:rPr lang="es-MX" dirty="0"/>
              <a:t> </a:t>
            </a:r>
            <a:r>
              <a:rPr lang="es-MX" dirty="0" err="1"/>
              <a:t>to</a:t>
            </a:r>
            <a:r>
              <a:rPr lang="es-MX" dirty="0"/>
              <a:t> </a:t>
            </a:r>
            <a:r>
              <a:rPr lang="es-MX" dirty="0" err="1"/>
              <a:t>improve</a:t>
            </a:r>
            <a:r>
              <a:rPr lang="es-MX" dirty="0"/>
              <a:t>.</a:t>
            </a:r>
          </a:p>
          <a:p>
            <a:pPr algn="just"/>
            <a:r>
              <a:rPr lang="es-MX" dirty="0" err="1"/>
              <a:t>The</a:t>
            </a:r>
            <a:r>
              <a:rPr lang="es-MX" dirty="0"/>
              <a:t> </a:t>
            </a:r>
            <a:r>
              <a:rPr lang="es-MX" dirty="0" err="1"/>
              <a:t>Libraries</a:t>
            </a:r>
            <a:r>
              <a:rPr lang="es-MX" dirty="0"/>
              <a:t> of </a:t>
            </a:r>
            <a:r>
              <a:rPr lang="es-MX" dirty="0" err="1"/>
              <a:t>the</a:t>
            </a:r>
            <a:r>
              <a:rPr lang="es-MX" dirty="0"/>
              <a:t> </a:t>
            </a:r>
            <a:r>
              <a:rPr lang="es-MX" dirty="0" err="1"/>
              <a:t>University</a:t>
            </a:r>
            <a:r>
              <a:rPr lang="es-MX" dirty="0"/>
              <a:t> of Colima (in </a:t>
            </a:r>
            <a:r>
              <a:rPr lang="es-MX" dirty="0" err="1"/>
              <a:t>this</a:t>
            </a:r>
            <a:r>
              <a:rPr lang="es-MX" dirty="0"/>
              <a:t> case) </a:t>
            </a:r>
            <a:r>
              <a:rPr lang="es-MX" dirty="0" err="1"/>
              <a:t>need</a:t>
            </a:r>
            <a:r>
              <a:rPr lang="es-MX" dirty="0"/>
              <a:t> </a:t>
            </a:r>
            <a:r>
              <a:rPr lang="es-MX" dirty="0" err="1"/>
              <a:t>to</a:t>
            </a:r>
            <a:endParaRPr lang="es-MX" dirty="0"/>
          </a:p>
          <a:p>
            <a:pPr algn="just"/>
            <a:r>
              <a:rPr lang="es-MX" dirty="0"/>
              <a:t> </a:t>
            </a:r>
            <a:r>
              <a:rPr lang="es-MX" dirty="0" err="1"/>
              <a:t>Digitally</a:t>
            </a:r>
            <a:r>
              <a:rPr lang="es-MX" dirty="0"/>
              <a:t> </a:t>
            </a:r>
            <a:r>
              <a:rPr lang="es-MX" dirty="0" err="1"/>
              <a:t>survey</a:t>
            </a:r>
            <a:r>
              <a:rPr lang="es-MX" dirty="0"/>
              <a:t> </a:t>
            </a:r>
            <a:r>
              <a:rPr lang="es-MX" dirty="0" err="1"/>
              <a:t>users</a:t>
            </a:r>
            <a:r>
              <a:rPr lang="es-MX" dirty="0"/>
              <a:t> </a:t>
            </a:r>
            <a:r>
              <a:rPr lang="es-MX" dirty="0" err="1"/>
              <a:t>to</a:t>
            </a:r>
            <a:r>
              <a:rPr lang="es-MX" dirty="0"/>
              <a:t> </a:t>
            </a:r>
            <a:r>
              <a:rPr lang="es-MX" dirty="0" err="1"/>
              <a:t>obtain</a:t>
            </a:r>
            <a:r>
              <a:rPr lang="es-MX" dirty="0"/>
              <a:t> </a:t>
            </a:r>
            <a:r>
              <a:rPr lang="es-MX" dirty="0" err="1"/>
              <a:t>opinions</a:t>
            </a:r>
            <a:r>
              <a:rPr lang="es-MX" dirty="0"/>
              <a:t> </a:t>
            </a:r>
            <a:r>
              <a:rPr lang="es-MX" dirty="0" err="1"/>
              <a:t>about</a:t>
            </a:r>
            <a:r>
              <a:rPr lang="es-MX" dirty="0"/>
              <a:t> </a:t>
            </a:r>
            <a:r>
              <a:rPr lang="es-MX" dirty="0" err="1"/>
              <a:t>the</a:t>
            </a:r>
            <a:r>
              <a:rPr lang="es-MX" dirty="0"/>
              <a:t> </a:t>
            </a:r>
            <a:r>
              <a:rPr lang="es-MX" dirty="0" err="1"/>
              <a:t>service</a:t>
            </a:r>
            <a:r>
              <a:rPr lang="es-MX" dirty="0"/>
              <a:t> and </a:t>
            </a:r>
            <a:r>
              <a:rPr lang="es-MX" dirty="0" err="1" smtClean="0"/>
              <a:t>make</a:t>
            </a:r>
            <a:endParaRPr lang="es-MX" dirty="0" smtClean="0"/>
          </a:p>
          <a:p>
            <a:pPr algn="just"/>
            <a:r>
              <a:rPr lang="es-MX" dirty="0" smtClean="0"/>
              <a:t> </a:t>
            </a:r>
            <a:r>
              <a:rPr lang="es-MX" dirty="0" err="1"/>
              <a:t>improvements</a:t>
            </a:r>
            <a:r>
              <a:rPr lang="es-MX" dirty="0"/>
              <a:t>. </a:t>
            </a:r>
            <a:r>
              <a:rPr lang="es-MX" dirty="0" err="1"/>
              <a:t>The</a:t>
            </a:r>
            <a:r>
              <a:rPr lang="es-MX" dirty="0"/>
              <a:t> </a:t>
            </a:r>
            <a:r>
              <a:rPr lang="es-MX" dirty="0" err="1" smtClean="0"/>
              <a:t>problem</a:t>
            </a:r>
            <a:r>
              <a:rPr lang="es-MX" dirty="0" smtClean="0"/>
              <a:t>, </a:t>
            </a:r>
            <a:r>
              <a:rPr lang="es-MX" dirty="0" err="1"/>
              <a:t>however</a:t>
            </a:r>
            <a:r>
              <a:rPr lang="es-MX" dirty="0"/>
              <a:t>, </a:t>
            </a:r>
            <a:r>
              <a:rPr lang="es-MX" dirty="0" err="1"/>
              <a:t>is</a:t>
            </a:r>
            <a:r>
              <a:rPr lang="es-MX" dirty="0"/>
              <a:t> </a:t>
            </a:r>
            <a:r>
              <a:rPr lang="es-MX" dirty="0" err="1"/>
              <a:t>that</a:t>
            </a:r>
            <a:r>
              <a:rPr lang="es-MX" dirty="0"/>
              <a:t> </a:t>
            </a:r>
            <a:r>
              <a:rPr lang="es-MX" dirty="0" err="1"/>
              <a:t>the</a:t>
            </a:r>
            <a:r>
              <a:rPr lang="es-MX" dirty="0"/>
              <a:t> </a:t>
            </a:r>
            <a:r>
              <a:rPr lang="es-MX" dirty="0" err="1"/>
              <a:t>realization</a:t>
            </a:r>
            <a:r>
              <a:rPr lang="es-MX" dirty="0"/>
              <a:t> of </a:t>
            </a:r>
            <a:r>
              <a:rPr lang="es-MX" dirty="0" err="1"/>
              <a:t>these</a:t>
            </a:r>
            <a:r>
              <a:rPr lang="es-MX" dirty="0"/>
              <a:t> </a:t>
            </a:r>
            <a:r>
              <a:rPr lang="es-MX" dirty="0" err="1"/>
              <a:t>surveys</a:t>
            </a:r>
            <a:r>
              <a:rPr lang="es-MX" dirty="0"/>
              <a:t> </a:t>
            </a:r>
            <a:r>
              <a:rPr lang="es-MX" dirty="0" err="1"/>
              <a:t>is</a:t>
            </a:r>
            <a:r>
              <a:rPr lang="es-MX" dirty="0"/>
              <a:t> </a:t>
            </a:r>
            <a:r>
              <a:rPr lang="es-MX" dirty="0" err="1"/>
              <a:t>obsolete</a:t>
            </a:r>
            <a:r>
              <a:rPr lang="es-MX" dirty="0"/>
              <a:t> </a:t>
            </a:r>
            <a:endParaRPr lang="es-MX" dirty="0" smtClean="0"/>
          </a:p>
          <a:p>
            <a:pPr algn="just"/>
            <a:r>
              <a:rPr lang="es-MX" dirty="0" err="1" smtClean="0"/>
              <a:t>because</a:t>
            </a:r>
            <a:r>
              <a:rPr lang="es-MX" dirty="0" smtClean="0"/>
              <a:t> </a:t>
            </a:r>
            <a:r>
              <a:rPr lang="es-MX" dirty="0" err="1"/>
              <a:t>they</a:t>
            </a:r>
            <a:r>
              <a:rPr lang="es-MX" dirty="0"/>
              <a:t> are done </a:t>
            </a:r>
            <a:r>
              <a:rPr lang="es-MX" dirty="0" err="1"/>
              <a:t>using</a:t>
            </a:r>
            <a:r>
              <a:rPr lang="es-MX" dirty="0"/>
              <a:t> </a:t>
            </a:r>
            <a:r>
              <a:rPr lang="es-MX" dirty="0" err="1"/>
              <a:t>paper</a:t>
            </a:r>
            <a:r>
              <a:rPr lang="es-MX" dirty="0"/>
              <a:t>, </a:t>
            </a:r>
            <a:r>
              <a:rPr lang="es-MX" dirty="0" err="1"/>
              <a:t>which</a:t>
            </a:r>
            <a:r>
              <a:rPr lang="es-MX" dirty="0"/>
              <a:t> </a:t>
            </a:r>
            <a:r>
              <a:rPr lang="es-MX" dirty="0" err="1"/>
              <a:t>is</a:t>
            </a:r>
            <a:r>
              <a:rPr lang="es-MX" dirty="0"/>
              <a:t> </a:t>
            </a:r>
            <a:r>
              <a:rPr lang="es-MX" dirty="0" err="1"/>
              <a:t>inefficient</a:t>
            </a:r>
            <a:r>
              <a:rPr lang="es-MX" dirty="0"/>
              <a:t> </a:t>
            </a:r>
            <a:r>
              <a:rPr lang="es-MX" dirty="0" err="1"/>
              <a:t>insofar</a:t>
            </a:r>
            <a:r>
              <a:rPr lang="es-MX" dirty="0"/>
              <a:t> as </a:t>
            </a:r>
            <a:r>
              <a:rPr lang="es-MX" dirty="0" err="1"/>
              <a:t>compilation</a:t>
            </a:r>
            <a:r>
              <a:rPr lang="es-MX" dirty="0"/>
              <a:t> and </a:t>
            </a:r>
            <a:r>
              <a:rPr lang="es-MX" dirty="0" err="1"/>
              <a:t>analysis</a:t>
            </a:r>
            <a:r>
              <a:rPr lang="es-MX" dirty="0"/>
              <a:t> of </a:t>
            </a:r>
            <a:endParaRPr lang="es-MX" dirty="0" smtClean="0"/>
          </a:p>
          <a:p>
            <a:pPr algn="just"/>
            <a:r>
              <a:rPr lang="es-MX" dirty="0" smtClean="0"/>
              <a:t>data </a:t>
            </a:r>
            <a:r>
              <a:rPr lang="es-MX" dirty="0"/>
              <a:t>are </a:t>
            </a:r>
            <a:r>
              <a:rPr lang="es-MX" dirty="0" err="1"/>
              <a:t>concerned</a:t>
            </a:r>
            <a:r>
              <a:rPr lang="es-MX" dirty="0"/>
              <a:t>.</a:t>
            </a:r>
          </a:p>
          <a:p>
            <a:pPr algn="just"/>
            <a:r>
              <a:rPr lang="es-MX" dirty="0" err="1"/>
              <a:t>For</a:t>
            </a:r>
            <a:r>
              <a:rPr lang="es-MX" dirty="0"/>
              <a:t> </a:t>
            </a:r>
            <a:r>
              <a:rPr lang="es-MX" dirty="0" err="1"/>
              <a:t>this</a:t>
            </a:r>
            <a:r>
              <a:rPr lang="es-MX" dirty="0"/>
              <a:t> </a:t>
            </a:r>
            <a:r>
              <a:rPr lang="es-MX" dirty="0" err="1"/>
              <a:t>reason</a:t>
            </a:r>
            <a:r>
              <a:rPr lang="es-MX" dirty="0"/>
              <a:t> </a:t>
            </a:r>
            <a:r>
              <a:rPr lang="es-MX" dirty="0" err="1"/>
              <a:t>we</a:t>
            </a:r>
            <a:r>
              <a:rPr lang="es-MX" dirty="0"/>
              <a:t> </a:t>
            </a:r>
            <a:r>
              <a:rPr lang="es-MX" dirty="0" err="1"/>
              <a:t>have</a:t>
            </a:r>
            <a:r>
              <a:rPr lang="es-MX" dirty="0"/>
              <a:t> </a:t>
            </a:r>
            <a:r>
              <a:rPr lang="es-MX" dirty="0" err="1"/>
              <a:t>created</a:t>
            </a:r>
            <a:r>
              <a:rPr lang="es-MX" dirty="0"/>
              <a:t> a </a:t>
            </a:r>
            <a:r>
              <a:rPr lang="es-MX" dirty="0" err="1"/>
              <a:t>system</a:t>
            </a:r>
            <a:r>
              <a:rPr lang="es-MX" dirty="0"/>
              <a:t> </a:t>
            </a:r>
            <a:r>
              <a:rPr lang="es-MX" dirty="0" err="1"/>
              <a:t>to</a:t>
            </a:r>
            <a:r>
              <a:rPr lang="es-MX" dirty="0"/>
              <a:t> </a:t>
            </a:r>
            <a:r>
              <a:rPr lang="es-MX" dirty="0" err="1"/>
              <a:t>evaluate</a:t>
            </a:r>
            <a:r>
              <a:rPr lang="es-MX" dirty="0"/>
              <a:t> digital </a:t>
            </a:r>
            <a:r>
              <a:rPr lang="es-MX" dirty="0" err="1"/>
              <a:t>libraries</a:t>
            </a:r>
            <a:r>
              <a:rPr lang="es-MX" dirty="0"/>
              <a:t> in </a:t>
            </a:r>
            <a:r>
              <a:rPr lang="es-MX" dirty="0" err="1"/>
              <a:t>order</a:t>
            </a:r>
            <a:r>
              <a:rPr lang="es-MX" dirty="0"/>
              <a:t> </a:t>
            </a:r>
            <a:r>
              <a:rPr lang="es-MX" dirty="0" err="1"/>
              <a:t>to</a:t>
            </a:r>
            <a:r>
              <a:rPr lang="es-MX" dirty="0"/>
              <a:t> </a:t>
            </a:r>
            <a:r>
              <a:rPr lang="es-MX" dirty="0" err="1"/>
              <a:t>streamline</a:t>
            </a:r>
            <a:r>
              <a:rPr lang="es-MX" dirty="0"/>
              <a:t> </a:t>
            </a:r>
            <a:r>
              <a:rPr lang="es-MX" dirty="0" err="1"/>
              <a:t>the</a:t>
            </a:r>
            <a:r>
              <a:rPr lang="es-MX" dirty="0"/>
              <a:t> </a:t>
            </a:r>
            <a:endParaRPr lang="es-MX" dirty="0" smtClean="0"/>
          </a:p>
          <a:p>
            <a:pPr algn="just"/>
            <a:r>
              <a:rPr lang="es-MX" dirty="0" err="1" smtClean="0"/>
              <a:t>evaluation</a:t>
            </a:r>
            <a:r>
              <a:rPr lang="es-MX" dirty="0" smtClean="0"/>
              <a:t> </a:t>
            </a:r>
            <a:r>
              <a:rPr lang="es-MX" dirty="0" err="1"/>
              <a:t>process</a:t>
            </a:r>
            <a:r>
              <a:rPr lang="es-MX" dirty="0"/>
              <a:t>.</a:t>
            </a:r>
          </a:p>
          <a:p>
            <a:endParaRPr lang="es-MX"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408" y="295729"/>
            <a:ext cx="5486400" cy="2514039"/>
          </a:xfrm>
          <a:prstGeom prst="rect">
            <a:avLst/>
          </a:prstGeom>
        </p:spPr>
      </p:pic>
    </p:spTree>
    <p:extLst>
      <p:ext uri="{BB962C8B-B14F-4D97-AF65-F5344CB8AC3E}">
        <p14:creationId xmlns:p14="http://schemas.microsoft.com/office/powerpoint/2010/main" val="1363410684"/>
      </p:ext>
    </p:extLst>
  </p:cSld>
  <p:clrMapOvr>
    <a:masterClrMapping/>
  </p:clrMapOvr>
  <p:transition spd="slow">
    <p:randomBar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APPLICATION OF THE </a:t>
            </a:r>
            <a:r>
              <a:rPr lang="en-US" dirty="0" smtClean="0"/>
              <a:t>MATTERS:</a:t>
            </a:r>
            <a:endParaRPr lang="es-MX" dirty="0"/>
          </a:p>
        </p:txBody>
      </p:sp>
      <p:sp>
        <p:nvSpPr>
          <p:cNvPr id="3" name="Marcador de fecha 2"/>
          <p:cNvSpPr>
            <a:spLocks noGrp="1"/>
          </p:cNvSpPr>
          <p:nvPr>
            <p:ph type="dt" sz="half" idx="10"/>
          </p:nvPr>
        </p:nvSpPr>
        <p:spPr/>
        <p:txBody>
          <a:bodyPr/>
          <a:lstStyle/>
          <a:p>
            <a:fld id="{3DEA080B-5282-4383-890C-9B8C5EF0F90D}" type="datetime1">
              <a:rPr lang="en-US" smtClean="0"/>
              <a:pPr/>
              <a:t>6/4/2013</a:t>
            </a:fld>
            <a:endParaRPr lang="en-US" dirty="0"/>
          </a:p>
        </p:txBody>
      </p:sp>
      <p:sp>
        <p:nvSpPr>
          <p:cNvPr id="4" name="Marcador de número de diapositiva 3"/>
          <p:cNvSpPr>
            <a:spLocks noGrp="1"/>
          </p:cNvSpPr>
          <p:nvPr>
            <p:ph type="sldNum" sz="quarter" idx="12"/>
          </p:nvPr>
        </p:nvSpPr>
        <p:spPr/>
        <p:txBody>
          <a:bodyPr/>
          <a:lstStyle/>
          <a:p>
            <a:fld id="{D57F1E4F-1CFF-5643-939E-02111984F565}" type="slidenum">
              <a:rPr lang="en-US" smtClean="0"/>
              <a:pPr/>
              <a:t>7</a:t>
            </a:fld>
            <a:endParaRPr lang="en-US" dirty="0"/>
          </a:p>
        </p:txBody>
      </p:sp>
      <p:sp>
        <p:nvSpPr>
          <p:cNvPr id="5" name="Rectángulo 4"/>
          <p:cNvSpPr/>
          <p:nvPr/>
        </p:nvSpPr>
        <p:spPr>
          <a:xfrm>
            <a:off x="523741" y="1277067"/>
            <a:ext cx="6096000" cy="1902059"/>
          </a:xfrm>
          <a:prstGeom prst="rect">
            <a:avLst/>
          </a:prstGeom>
        </p:spPr>
        <p:txBody>
          <a:bodyPr>
            <a:spAutoFit/>
          </a:bodyPr>
          <a:lstStyle/>
          <a:p>
            <a:pPr>
              <a:lnSpc>
                <a:spcPct val="115000"/>
              </a:lnSpc>
              <a:spcBef>
                <a:spcPts val="200"/>
              </a:spcBef>
              <a:spcAft>
                <a:spcPts val="0"/>
              </a:spcAft>
            </a:pPr>
            <a:r>
              <a:rPr lang="en-US" sz="2400" b="1" dirty="0">
                <a:solidFill>
                  <a:schemeClr val="bg2">
                    <a:lumMod val="60000"/>
                    <a:lumOff val="40000"/>
                  </a:schemeClr>
                </a:solidFill>
                <a:latin typeface="Calibri Light" panose="020F0302020204030204" pitchFamily="34" charset="0"/>
                <a:ea typeface="Times New Roman" panose="02020603050405020304" pitchFamily="18" charset="0"/>
                <a:cs typeface="Times New Roman" panose="02020603050405020304" pitchFamily="18" charset="0"/>
              </a:rPr>
              <a:t>Computer</a:t>
            </a:r>
            <a:r>
              <a:rPr lang="en-US" sz="2400" b="1" dirty="0">
                <a:solidFill>
                  <a:schemeClr val="accent1">
                    <a:lumMod val="60000"/>
                    <a:lumOff val="40000"/>
                  </a:schemeClr>
                </a:solidFill>
                <a:latin typeface="Calibri Light" panose="020F0302020204030204" pitchFamily="34" charset="0"/>
                <a:ea typeface="Times New Roman" panose="02020603050405020304" pitchFamily="18" charset="0"/>
                <a:cs typeface="Times New Roman" panose="02020603050405020304" pitchFamily="18" charset="0"/>
              </a:rPr>
              <a:t> </a:t>
            </a:r>
            <a:r>
              <a:rPr lang="en-US" sz="2400" b="1" dirty="0">
                <a:solidFill>
                  <a:schemeClr val="bg2">
                    <a:lumMod val="60000"/>
                    <a:lumOff val="40000"/>
                  </a:schemeClr>
                </a:solidFill>
                <a:latin typeface="Calibri Light" panose="020F0302020204030204" pitchFamily="34" charset="0"/>
                <a:ea typeface="Times New Roman" panose="02020603050405020304" pitchFamily="18" charset="0"/>
                <a:cs typeface="Times New Roman" panose="02020603050405020304" pitchFamily="18" charset="0"/>
              </a:rPr>
              <a:t>Architecture</a:t>
            </a:r>
            <a:r>
              <a:rPr lang="en-US" sz="2400" b="1" dirty="0">
                <a:solidFill>
                  <a:schemeClr val="accent1">
                    <a:lumMod val="60000"/>
                    <a:lumOff val="40000"/>
                  </a:schemeClr>
                </a:solidFill>
                <a:latin typeface="Calibri Light" panose="020F0302020204030204" pitchFamily="34" charset="0"/>
                <a:ea typeface="Times New Roman" panose="02020603050405020304" pitchFamily="18" charset="0"/>
                <a:cs typeface="Times New Roman" panose="02020603050405020304" pitchFamily="18" charset="0"/>
              </a:rPr>
              <a:t>:</a:t>
            </a:r>
            <a:endParaRPr lang="es-MX" sz="2400" b="1" dirty="0">
              <a:solidFill>
                <a:schemeClr val="accent1">
                  <a:lumMod val="60000"/>
                  <a:lumOff val="40000"/>
                </a:schemeClr>
              </a:solidFill>
              <a:latin typeface="Calibri Light" panose="020F0302020204030204" pitchFamily="34" charset="0"/>
              <a:ea typeface="Times New Roman" panose="02020603050405020304" pitchFamily="18" charset="0"/>
              <a:cs typeface="Times New Roman" panose="02020603050405020304" pitchFamily="18" charset="0"/>
            </a:endParaRPr>
          </a:p>
          <a:p>
            <a:r>
              <a:rPr lang="en-US" dirty="0">
                <a:latin typeface="Calibri Light" panose="020F0302020204030204" pitchFamily="34" charset="0"/>
                <a:ea typeface="Times New Roman" panose="02020603050405020304" pitchFamily="18" charset="0"/>
                <a:cs typeface="Times New Roman" panose="02020603050405020304" pitchFamily="18" charset="0"/>
              </a:rPr>
              <a:t>This subject was important in the development of the system, since it included the use of an USB to function as a physical spanner for the system, this will be monitoring every 5 minutes if the key is in a USB port on system work properly</a:t>
            </a:r>
            <a:endParaRPr lang="es-MX" dirty="0"/>
          </a:p>
        </p:txBody>
      </p:sp>
      <p:sp>
        <p:nvSpPr>
          <p:cNvPr id="6" name="Rectangle 2"/>
          <p:cNvSpPr>
            <a:spLocks noChangeArrowheads="1"/>
          </p:cNvSpPr>
          <p:nvPr/>
        </p:nvSpPr>
        <p:spPr bwMode="auto">
          <a:xfrm>
            <a:off x="397472" y="3370707"/>
            <a:ext cx="1927131" cy="394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5392"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sz="2400" b="1" i="0" u="none" strike="noStrike" cap="none" normalizeH="0" baseline="0" dirty="0" err="1" smtClean="0">
                <a:ln>
                  <a:noFill/>
                </a:ln>
                <a:solidFill>
                  <a:schemeClr val="bg2">
                    <a:lumMod val="60000"/>
                    <a:lumOff val="40000"/>
                  </a:schemeClr>
                </a:solidFill>
                <a:effectLst/>
                <a:latin typeface="Calibri Light" panose="020F0302020204030204" pitchFamily="34" charset="0"/>
                <a:ea typeface="Times New Roman" panose="02020603050405020304" pitchFamily="18" charset="0"/>
                <a:cs typeface="Times New Roman" panose="02020603050405020304" pitchFamily="18" charset="0"/>
              </a:rPr>
              <a:t>Calculation</a:t>
            </a:r>
            <a:r>
              <a:rPr kumimoji="0" lang="es-MX" sz="2400" b="0" i="0" u="none" strike="noStrike" cap="none" normalizeH="0" baseline="0" dirty="0" smtClean="0">
                <a:ln>
                  <a:noFill/>
                </a:ln>
                <a:solidFill>
                  <a:schemeClr val="bg2">
                    <a:lumMod val="60000"/>
                    <a:lumOff val="40000"/>
                  </a:schemeClr>
                </a:solidFill>
                <a:effectLst/>
                <a:latin typeface="Calibri Light" panose="020F0302020204030204" pitchFamily="34" charset="0"/>
                <a:ea typeface="Times New Roman" panose="02020603050405020304" pitchFamily="18" charset="0"/>
                <a:cs typeface="Times New Roman" panose="02020603050405020304" pitchFamily="18" charset="0"/>
              </a:rPr>
              <a:t>:</a:t>
            </a:r>
          </a:p>
        </p:txBody>
      </p:sp>
      <p:pic>
        <p:nvPicPr>
          <p:cNvPr id="1025" name="Imagen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0" y="3775149"/>
            <a:ext cx="2333625" cy="6477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a:spLocks noChangeArrowheads="1"/>
          </p:cNvSpPr>
          <p:nvPr/>
        </p:nvSpPr>
        <p:spPr bwMode="auto">
          <a:xfrm>
            <a:off x="-47028" y="4398604"/>
            <a:ext cx="614302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This subject was important for the integrator project because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we asked the edition of a CD with the system, for this is was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essential to have knowledge of Derivatives and their theorems.</a:t>
            </a:r>
            <a:endParaRPr kumimoji="0" lang="en-US" b="0" i="0" u="none" strike="noStrike" cap="none" normalizeH="0" baseline="0" dirty="0" smtClean="0">
              <a:ln>
                <a:noFill/>
              </a:ln>
              <a:solidFill>
                <a:schemeClr val="tx1"/>
              </a:solidFill>
              <a:effectLst/>
              <a:latin typeface="Arial" panose="020B0604020202020204" pitchFamily="34" charset="0"/>
            </a:endParaRPr>
          </a:p>
        </p:txBody>
      </p:sp>
      <p:sp>
        <p:nvSpPr>
          <p:cNvPr id="8" name="Rectángulo 7"/>
          <p:cNvSpPr/>
          <p:nvPr/>
        </p:nvSpPr>
        <p:spPr>
          <a:xfrm>
            <a:off x="6096000" y="2814972"/>
            <a:ext cx="6096000" cy="1791260"/>
          </a:xfrm>
          <a:prstGeom prst="rect">
            <a:avLst/>
          </a:prstGeom>
        </p:spPr>
        <p:txBody>
          <a:bodyPr>
            <a:spAutoFit/>
          </a:bodyPr>
          <a:lstStyle/>
          <a:p>
            <a:pPr>
              <a:lnSpc>
                <a:spcPct val="115000"/>
              </a:lnSpc>
              <a:spcBef>
                <a:spcPts val="200"/>
              </a:spcBef>
              <a:spcAft>
                <a:spcPts val="0"/>
              </a:spcAft>
            </a:pPr>
            <a:r>
              <a:rPr lang="es-MX" sz="2400" b="1" dirty="0">
                <a:solidFill>
                  <a:schemeClr val="bg2">
                    <a:lumMod val="60000"/>
                    <a:lumOff val="40000"/>
                  </a:schemeClr>
                </a:solidFill>
                <a:latin typeface="Calibri Light" panose="020F0302020204030204" pitchFamily="34" charset="0"/>
                <a:ea typeface="Times New Roman" panose="02020603050405020304" pitchFamily="18" charset="0"/>
                <a:cs typeface="Times New Roman" panose="02020603050405020304" pitchFamily="18" charset="0"/>
              </a:rPr>
              <a:t>Software </a:t>
            </a:r>
            <a:r>
              <a:rPr lang="es-MX" sz="2400" b="1" dirty="0" err="1">
                <a:solidFill>
                  <a:schemeClr val="bg2">
                    <a:lumMod val="60000"/>
                    <a:lumOff val="40000"/>
                  </a:schemeClr>
                </a:solidFill>
                <a:latin typeface="Calibri Light" panose="020F0302020204030204" pitchFamily="34" charset="0"/>
                <a:ea typeface="Times New Roman" panose="02020603050405020304" pitchFamily="18" charset="0"/>
                <a:cs typeface="Times New Roman" panose="02020603050405020304" pitchFamily="18" charset="0"/>
              </a:rPr>
              <a:t>Design</a:t>
            </a:r>
            <a:r>
              <a:rPr lang="es-MX" sz="2400" b="1" dirty="0">
                <a:solidFill>
                  <a:schemeClr val="bg2">
                    <a:lumMod val="60000"/>
                    <a:lumOff val="40000"/>
                  </a:schemeClr>
                </a:solidFill>
                <a:latin typeface="Calibri Light" panose="020F0302020204030204" pitchFamily="34" charset="0"/>
                <a:ea typeface="Times New Roman" panose="02020603050405020304" pitchFamily="18" charset="0"/>
                <a:cs typeface="Times New Roman" panose="02020603050405020304" pitchFamily="18" charset="0"/>
              </a:rPr>
              <a:t>:</a:t>
            </a:r>
          </a:p>
          <a:p>
            <a:pPr algn="just">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Without this particular subject it would not have been </a:t>
            </a:r>
            <a:r>
              <a:rPr lang="en-US" dirty="0" smtClean="0">
                <a:latin typeface="Calibri" panose="020F0502020204030204" pitchFamily="34" charset="0"/>
                <a:ea typeface="Calibri" panose="020F0502020204030204" pitchFamily="34" charset="0"/>
                <a:cs typeface="Times New Roman" panose="02020603050405020304" pitchFamily="18" charset="0"/>
              </a:rPr>
              <a:t>possible  </a:t>
            </a:r>
            <a:r>
              <a:rPr lang="en-US" dirty="0">
                <a:latin typeface="Calibri" panose="020F0502020204030204" pitchFamily="34" charset="0"/>
                <a:ea typeface="Calibri" panose="020F0502020204030204" pitchFamily="34" charset="0"/>
                <a:cs typeface="Times New Roman" panose="02020603050405020304" pitchFamily="18" charset="0"/>
              </a:rPr>
              <a:t>perform the encoding, because for this we </a:t>
            </a:r>
            <a:r>
              <a:rPr lang="en-US" dirty="0" smtClean="0">
                <a:latin typeface="Calibri" panose="020F0502020204030204" pitchFamily="34" charset="0"/>
                <a:ea typeface="Calibri" panose="020F0502020204030204" pitchFamily="34" charset="0"/>
                <a:cs typeface="Times New Roman" panose="02020603050405020304" pitchFamily="18" charset="0"/>
              </a:rPr>
              <a:t>had </a:t>
            </a:r>
            <a:r>
              <a:rPr lang="en-US" dirty="0">
                <a:latin typeface="Calibri" panose="020F0502020204030204" pitchFamily="34" charset="0"/>
                <a:ea typeface="Calibri" panose="020F0502020204030204" pitchFamily="34" charset="0"/>
                <a:cs typeface="Times New Roman" panose="02020603050405020304" pitchFamily="18" charset="0"/>
              </a:rPr>
              <a:t>to design the diagrams that are required by the model for object oriented data.</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ángulo 8"/>
          <p:cNvSpPr/>
          <p:nvPr/>
        </p:nvSpPr>
        <p:spPr>
          <a:xfrm>
            <a:off x="6096000" y="4313585"/>
            <a:ext cx="6096000" cy="2109808"/>
          </a:xfrm>
          <a:prstGeom prst="rect">
            <a:avLst/>
          </a:prstGeom>
        </p:spPr>
        <p:txBody>
          <a:bodyPr>
            <a:spAutoFit/>
          </a:bodyPr>
          <a:lstStyle/>
          <a:p>
            <a:pPr>
              <a:lnSpc>
                <a:spcPct val="115000"/>
              </a:lnSpc>
              <a:spcBef>
                <a:spcPts val="200"/>
              </a:spcBef>
              <a:spcAft>
                <a:spcPts val="0"/>
              </a:spcAft>
            </a:pPr>
            <a:r>
              <a:rPr lang="en-US" sz="2400" b="1" dirty="0">
                <a:solidFill>
                  <a:schemeClr val="bg2">
                    <a:lumMod val="60000"/>
                    <a:lumOff val="40000"/>
                  </a:schemeClr>
                </a:solidFill>
                <a:latin typeface="Calibri Light" panose="020F0302020204030204" pitchFamily="34" charset="0"/>
                <a:ea typeface="Times New Roman" panose="02020603050405020304" pitchFamily="18" charset="0"/>
                <a:cs typeface="Times New Roman" panose="02020603050405020304" pitchFamily="18" charset="0"/>
              </a:rPr>
              <a:t>English:</a:t>
            </a:r>
            <a:endParaRPr lang="es-MX" sz="2400" b="1" dirty="0">
              <a:solidFill>
                <a:schemeClr val="bg2">
                  <a:lumMod val="60000"/>
                  <a:lumOff val="40000"/>
                </a:schemeClr>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This matter was not really necessary for the project, but the only important thing in this matter is that it is necessary for documentation of our project, because we learned to Describing Technology, Giving Instructions and Giving Suggestions.</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277310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D57F1E4F-1CFF-5643-939E-02111984F565}" type="slidenum">
              <a:rPr lang="en-US" smtClean="0"/>
              <a:pPr/>
              <a:t>8</a:t>
            </a:fld>
            <a:endParaRPr lang="en-US" dirty="0"/>
          </a:p>
        </p:txBody>
      </p:sp>
      <p:sp>
        <p:nvSpPr>
          <p:cNvPr id="7" name="Rectángulo 6"/>
          <p:cNvSpPr/>
          <p:nvPr/>
        </p:nvSpPr>
        <p:spPr>
          <a:xfrm>
            <a:off x="124496" y="169502"/>
            <a:ext cx="6096000" cy="2556597"/>
          </a:xfrm>
          <a:prstGeom prst="rect">
            <a:avLst/>
          </a:prstGeom>
        </p:spPr>
        <p:txBody>
          <a:bodyPr>
            <a:spAutoFit/>
          </a:bodyPr>
          <a:lstStyle/>
          <a:p>
            <a:pPr>
              <a:lnSpc>
                <a:spcPct val="115000"/>
              </a:lnSpc>
              <a:spcBef>
                <a:spcPts val="200"/>
              </a:spcBef>
              <a:spcAft>
                <a:spcPts val="0"/>
              </a:spcAft>
            </a:pPr>
            <a:r>
              <a:rPr lang="es-MX" sz="2400" b="1" dirty="0" err="1">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Object</a:t>
            </a:r>
            <a:r>
              <a:rPr lang="es-MX" sz="2400" b="1" dirty="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 </a:t>
            </a:r>
            <a:r>
              <a:rPr lang="es-MX" sz="2400" b="1" dirty="0" err="1">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Oriented</a:t>
            </a:r>
            <a:r>
              <a:rPr lang="es-MX" sz="2400" b="1" dirty="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 </a:t>
            </a:r>
            <a:r>
              <a:rPr lang="es-MX" sz="2400" b="1" dirty="0" err="1">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Programming</a:t>
            </a:r>
            <a:r>
              <a:rPr lang="es-MX" sz="2400" b="1" dirty="0" smtClean="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a:t>
            </a:r>
            <a:endParaRPr lang="es-MX"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This matter is one of the most important for the realization of this system.</a:t>
            </a:r>
            <a:endParaRPr lang="es-MX"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In this area we saw basics of C + + (programming language) as are entries with CIN and output data with COUT, ​​that used to enter data to the System and display on the computer screen respectively.</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ángulo 7"/>
          <p:cNvSpPr/>
          <p:nvPr/>
        </p:nvSpPr>
        <p:spPr>
          <a:xfrm>
            <a:off x="124496" y="2867099"/>
            <a:ext cx="6096000" cy="2109808"/>
          </a:xfrm>
          <a:prstGeom prst="rect">
            <a:avLst/>
          </a:prstGeom>
        </p:spPr>
        <p:txBody>
          <a:bodyPr>
            <a:spAutoFit/>
          </a:bodyPr>
          <a:lstStyle/>
          <a:p>
            <a:pPr>
              <a:lnSpc>
                <a:spcPct val="115000"/>
              </a:lnSpc>
              <a:spcBef>
                <a:spcPts val="200"/>
              </a:spcBef>
              <a:spcAft>
                <a:spcPts val="0"/>
              </a:spcAft>
            </a:pPr>
            <a:r>
              <a:rPr lang="es-MX" sz="2400" b="1" dirty="0" err="1">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Computer</a:t>
            </a:r>
            <a:r>
              <a:rPr lang="es-MX" sz="2400" b="1" dirty="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 Networks</a:t>
            </a:r>
            <a:r>
              <a:rPr lang="es-MX" sz="2400" b="1" dirty="0" smtClean="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a:t>
            </a:r>
            <a:endParaRPr lang="es-MX"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For this subject we were asked to make a proposal to amend the location of computer equipment, therefore it was necessary to have knowledge of units of measurement, data transmission mode and fundamental elements of a network, what we were doing this past classes .</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ángulo 8"/>
          <p:cNvSpPr/>
          <p:nvPr/>
        </p:nvSpPr>
        <p:spPr>
          <a:xfrm>
            <a:off x="5211650" y="4537747"/>
            <a:ext cx="6096000" cy="2109808"/>
          </a:xfrm>
          <a:prstGeom prst="rect">
            <a:avLst/>
          </a:prstGeom>
        </p:spPr>
        <p:txBody>
          <a:bodyPr>
            <a:spAutoFit/>
          </a:bodyPr>
          <a:lstStyle/>
          <a:p>
            <a:pPr>
              <a:lnSpc>
                <a:spcPct val="115000"/>
              </a:lnSpc>
              <a:spcBef>
                <a:spcPts val="200"/>
              </a:spcBef>
              <a:spcAft>
                <a:spcPts val="0"/>
              </a:spcAft>
            </a:pPr>
            <a:r>
              <a:rPr lang="en-US" sz="2400" b="1" dirty="0" smtClean="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Information </a:t>
            </a:r>
            <a:r>
              <a:rPr lang="en-US" sz="2400" b="1" dirty="0">
                <a:solidFill>
                  <a:srgbClr val="00B0F0"/>
                </a:solidFill>
                <a:latin typeface="Calibri Light" panose="020F0302020204030204" pitchFamily="34" charset="0"/>
                <a:ea typeface="Times New Roman" panose="02020603050405020304" pitchFamily="18" charset="0"/>
                <a:cs typeface="Times New Roman" panose="02020603050405020304" pitchFamily="18" charset="0"/>
              </a:rPr>
              <a:t>systems:</a:t>
            </a:r>
            <a:endParaRPr lang="es-MX" sz="2400" b="1" dirty="0">
              <a:solidFill>
                <a:srgbClr val="00B0F0"/>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This subject was one of the most important to the project, since in this  what we learned was to develop and / or understand the legal and ethical aspects of information systems, this served to know how and under what rules must be able work our system  without affecting others.</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560093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D57F1E4F-1CFF-5643-939E-02111984F565}" type="slidenum">
              <a:rPr lang="en-US" smtClean="0"/>
              <a:pPr/>
              <a:t>9</a:t>
            </a:fld>
            <a:endParaRPr lang="en-US" dirty="0"/>
          </a:p>
        </p:txBody>
      </p:sp>
      <p:sp>
        <p:nvSpPr>
          <p:cNvPr id="2" name="Rectángulo 1"/>
          <p:cNvSpPr/>
          <p:nvPr/>
        </p:nvSpPr>
        <p:spPr>
          <a:xfrm>
            <a:off x="317679" y="3724020"/>
            <a:ext cx="6096000" cy="1477328"/>
          </a:xfrm>
          <a:prstGeom prst="rect">
            <a:avLst/>
          </a:prstGeom>
        </p:spPr>
        <p:txBody>
          <a:bodyPr>
            <a:spAutoFit/>
          </a:bodyPr>
          <a:lstStyle/>
          <a:p>
            <a:pPr algn="just"/>
            <a:r>
              <a:rPr lang="es-ES" dirty="0">
                <a:latin typeface="Calibri" panose="020F0502020204030204" pitchFamily="34" charset="0"/>
                <a:ea typeface="Calibri" panose="020F0502020204030204" pitchFamily="34" charset="0"/>
                <a:cs typeface="Arial" panose="020B0604020202020204" pitchFamily="34" charset="0"/>
              </a:rPr>
              <a:t>Hace </a:t>
            </a:r>
            <a:r>
              <a:rPr lang="es-ES" dirty="0" smtClean="0">
                <a:latin typeface="Calibri" panose="020F0502020204030204" pitchFamily="34" charset="0"/>
                <a:ea typeface="Calibri" panose="020F0502020204030204" pitchFamily="34" charset="0"/>
                <a:cs typeface="Arial" panose="020B0604020202020204" pitchFamily="34" charset="0"/>
              </a:rPr>
              <a:t>algunas semanas </a:t>
            </a:r>
            <a:r>
              <a:rPr lang="es-ES" dirty="0">
                <a:latin typeface="Calibri" panose="020F0502020204030204" pitchFamily="34" charset="0"/>
                <a:ea typeface="Calibri" panose="020F0502020204030204" pitchFamily="34" charset="0"/>
                <a:cs typeface="Arial" panose="020B0604020202020204" pitchFamily="34" charset="0"/>
              </a:rPr>
              <a:t>nos reunimos con Martha Alicia Galeón Juárez la cual es Directora de la Biblioteca de Ciencias Sociales y </a:t>
            </a:r>
            <a:r>
              <a:rPr lang="es-ES" dirty="0" smtClean="0">
                <a:latin typeface="Calibri" panose="020F0502020204030204" pitchFamily="34" charset="0"/>
                <a:ea typeface="Calibri" panose="020F0502020204030204" pitchFamily="34" charset="0"/>
                <a:cs typeface="Arial" panose="020B0604020202020204" pitchFamily="34" charset="0"/>
              </a:rPr>
              <a:t>Jurídicas para poder entrevistarla acerca del estado de la biblioteca, su sistema actual de evaluación y qué mejoras se necesitaban…</a:t>
            </a:r>
            <a:endParaRPr lang="es-MX" dirty="0"/>
          </a:p>
        </p:txBody>
      </p:sp>
      <p:pic>
        <p:nvPicPr>
          <p:cNvPr id="7" name="Imagen 6"/>
          <p:cNvPicPr/>
          <p:nvPr/>
        </p:nvPicPr>
        <p:blipFill>
          <a:blip r:embed="rId2" cstate="print">
            <a:extLst>
              <a:ext uri="{28A0092B-C50C-407E-A947-70E740481C1C}">
                <a14:useLocalDpi xmlns:a14="http://schemas.microsoft.com/office/drawing/2010/main" val="0"/>
              </a:ext>
            </a:extLst>
          </a:blip>
          <a:stretch>
            <a:fillRect/>
          </a:stretch>
        </p:blipFill>
        <p:spPr>
          <a:xfrm>
            <a:off x="559614" y="295729"/>
            <a:ext cx="5612130" cy="31565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agen 7"/>
          <p:cNvPicPr/>
          <p:nvPr/>
        </p:nvPicPr>
        <p:blipFill>
          <a:blip r:embed="rId3" cstate="print">
            <a:extLst>
              <a:ext uri="{28A0092B-C50C-407E-A947-70E740481C1C}">
                <a14:useLocalDpi xmlns:a14="http://schemas.microsoft.com/office/drawing/2010/main" val="0"/>
              </a:ext>
            </a:extLst>
          </a:blip>
          <a:stretch>
            <a:fillRect/>
          </a:stretch>
        </p:blipFill>
        <p:spPr>
          <a:xfrm>
            <a:off x="6413679" y="1412826"/>
            <a:ext cx="5612130" cy="3156585"/>
          </a:xfrm>
          <a:prstGeom prst="rect">
            <a:avLst/>
          </a:prstGeom>
        </p:spPr>
      </p:pic>
    </p:spTree>
    <p:extLst>
      <p:ext uri="{BB962C8B-B14F-4D97-AF65-F5344CB8AC3E}">
        <p14:creationId xmlns:p14="http://schemas.microsoft.com/office/powerpoint/2010/main" val="31369529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4638</TotalTime>
  <Words>1030</Words>
  <Application>Microsoft Office PowerPoint</Application>
  <PresentationFormat>Panorámica</PresentationFormat>
  <Paragraphs>94</Paragraphs>
  <Slides>19</Slides>
  <Notes>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19</vt:i4>
      </vt:variant>
    </vt:vector>
  </HeadingPairs>
  <TitlesOfParts>
    <vt:vector size="28" baseType="lpstr">
      <vt:lpstr>Arial</vt:lpstr>
      <vt:lpstr>Calibri</vt:lpstr>
      <vt:lpstr>Calibri Light</vt:lpstr>
      <vt:lpstr>Century Gothic</vt:lpstr>
      <vt:lpstr>Courier New</vt:lpstr>
      <vt:lpstr>Tahoma</vt:lpstr>
      <vt:lpstr>Times New Roman</vt:lpstr>
      <vt:lpstr>Wingdings 3</vt:lpstr>
      <vt:lpstr>Ion</vt:lpstr>
      <vt:lpstr>SISTEMA DE INFORMACIÓN PARA EVALUAR EL SERVICIO QUE OFRECE LAS BIBLIOTECAS DE LA UNIVERSIDAD DE COLIMA</vt:lpstr>
      <vt:lpstr>Presentación de PowerPoint</vt:lpstr>
      <vt:lpstr>Presentación de PowerPoint</vt:lpstr>
      <vt:lpstr>Presentación de PowerPoint</vt:lpstr>
      <vt:lpstr>Presentación de PowerPoint</vt:lpstr>
      <vt:lpstr>ABSTRACT:</vt:lpstr>
      <vt:lpstr>APPLICATION OF THE MATTERS:</vt:lpstr>
      <vt:lpstr>Presentación de PowerPoint</vt:lpstr>
      <vt:lpstr>Presentación de PowerPoint</vt:lpstr>
      <vt:lpstr>El problema es que no se sabe si todas las bibliotecas, en este caso de la Universidad de Colima tienen un sistema o alguna forma de evaluar las condiciones y servicios que se prestan en ellas.</vt:lpstr>
      <vt:lpstr>Diagramas</vt:lpstr>
      <vt:lpstr>Presentación de PowerPoint</vt:lpstr>
      <vt:lpstr>Diseño de Software  (Diagramas)</vt:lpstr>
      <vt:lpstr>SISTEMA</vt:lpstr>
      <vt:lpstr>Presentación de PowerPoint</vt:lpstr>
      <vt:lpstr>Presentación de PowerPoint</vt:lpstr>
      <vt:lpstr>Cálculo</vt:lpstr>
      <vt:lpstr>Presentación de PowerPoint</vt:lpstr>
      <vt:lpstr>CONCLUSIÓN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DE EVALUACION PARA BIBLIOTECAS</dc:title>
  <dc:creator>Torby Barbosa</dc:creator>
  <cp:lastModifiedBy>Torby Barbosa</cp:lastModifiedBy>
  <cp:revision>46</cp:revision>
  <dcterms:created xsi:type="dcterms:W3CDTF">2013-05-08T15:12:53Z</dcterms:created>
  <dcterms:modified xsi:type="dcterms:W3CDTF">2013-06-04T20:54:48Z</dcterms:modified>
</cp:coreProperties>
</file>